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4" r:id="rId2"/>
    <p:sldMasterId id="2147483747" r:id="rId3"/>
    <p:sldMasterId id="2147483761" r:id="rId4"/>
    <p:sldMasterId id="2147483931" r:id="rId5"/>
    <p:sldMasterId id="2147483945" r:id="rId6"/>
    <p:sldMasterId id="2147483958" r:id="rId7"/>
  </p:sldMasterIdLst>
  <p:sldIdLst>
    <p:sldId id="359" r:id="rId8"/>
    <p:sldId id="357" r:id="rId9"/>
    <p:sldId id="356" r:id="rId10"/>
    <p:sldId id="358" r:id="rId11"/>
    <p:sldId id="328" r:id="rId12"/>
    <p:sldId id="326" r:id="rId13"/>
    <p:sldId id="327" r:id="rId14"/>
    <p:sldId id="353" r:id="rId15"/>
  </p:sldIdLst>
  <p:sldSz cx="9144000" cy="6858000" type="screen4x3"/>
  <p:notesSz cx="6797675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3300"/>
    <a:srgbClr val="B6B6B6"/>
    <a:srgbClr val="CCD2DE"/>
    <a:srgbClr val="BD4F4F"/>
    <a:srgbClr val="6F6F6F"/>
    <a:srgbClr val="8E8E8E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44" autoAdjust="0"/>
    <p:restoredTop sz="94595" autoAdjust="0"/>
  </p:normalViewPr>
  <p:slideViewPr>
    <p:cSldViewPr>
      <p:cViewPr>
        <p:scale>
          <a:sx n="100" d="100"/>
          <a:sy n="100" d="100"/>
        </p:scale>
        <p:origin x="-1656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gray">
          <a:xfrm>
            <a:off x="88902" y="76200"/>
            <a:ext cx="8994775" cy="6705600"/>
          </a:xfrm>
          <a:prstGeom prst="roundRect">
            <a:avLst>
              <a:gd name="adj" fmla="val 4245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teksert ©</a:t>
            </a:r>
            <a:r>
              <a:rPr lang="ru-RU"/>
              <a:t> </a:t>
            </a:r>
            <a:r>
              <a:rPr lang="en-US"/>
              <a:t>2008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http://teksert.gubkin.ru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teksert ©</a:t>
            </a:r>
            <a:r>
              <a:rPr lang="ru-RU"/>
              <a:t> </a:t>
            </a:r>
            <a:r>
              <a:rPr lang="en-US"/>
              <a:t>2008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http://teksert.gubkin.ru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teksert ©</a:t>
            </a:r>
            <a:r>
              <a:rPr lang="ru-RU"/>
              <a:t> </a:t>
            </a:r>
            <a:r>
              <a:rPr lang="en-US"/>
              <a:t>2008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http://teksert.gubkin.ru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gray">
          <a:xfrm>
            <a:off x="88902" y="76200"/>
            <a:ext cx="8994775" cy="6705600"/>
          </a:xfrm>
          <a:prstGeom prst="roundRect">
            <a:avLst>
              <a:gd name="adj" fmla="val 4245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4" name="Picture 4" descr="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457200" y="533400"/>
            <a:ext cx="8153400" cy="4495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ctrTitle"/>
          </p:nvPr>
        </p:nvSpPr>
        <p:spPr bwMode="black">
          <a:xfrm>
            <a:off x="990600" y="2895600"/>
            <a:ext cx="7239000" cy="1676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teksert ©</a:t>
            </a:r>
            <a:r>
              <a:rPr lang="ru-RU"/>
              <a:t> </a:t>
            </a:r>
            <a:r>
              <a:rPr lang="en-US"/>
              <a:t>2008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http://teksert.gubkin.ru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teksert ©</a:t>
            </a:r>
            <a:r>
              <a:rPr lang="ru-RU"/>
              <a:t> </a:t>
            </a:r>
            <a:r>
              <a:rPr lang="en-US"/>
              <a:t>2008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http://teksert.gubkin.ru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teksert ©</a:t>
            </a:r>
            <a:r>
              <a:rPr lang="ru-RU"/>
              <a:t> </a:t>
            </a:r>
            <a:r>
              <a:rPr lang="en-US"/>
              <a:t>2008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http://teksert.gubkin.ru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teksert ©</a:t>
            </a:r>
            <a:r>
              <a:rPr lang="ru-RU"/>
              <a:t> </a:t>
            </a:r>
            <a:r>
              <a:rPr lang="en-US"/>
              <a:t>2008 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http://teksert.gubkin.ru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teksert ©</a:t>
            </a:r>
            <a:r>
              <a:rPr lang="ru-RU"/>
              <a:t> </a:t>
            </a:r>
            <a:r>
              <a:rPr lang="en-US"/>
              <a:t>2008 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http://teksert.gubkin.ru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teksert ©</a:t>
            </a:r>
            <a:r>
              <a:rPr lang="ru-RU"/>
              <a:t> </a:t>
            </a:r>
            <a:r>
              <a:rPr lang="en-US"/>
              <a:t>2008 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http://teksert.gubkin.ru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teksert ©</a:t>
            </a:r>
            <a:r>
              <a:rPr lang="ru-RU"/>
              <a:t> </a:t>
            </a:r>
            <a:r>
              <a:rPr lang="en-US"/>
              <a:t>2008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http://teksert.gubkin.ru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teksert ©</a:t>
            </a:r>
            <a:r>
              <a:rPr lang="ru-RU"/>
              <a:t> </a:t>
            </a:r>
            <a:r>
              <a:rPr lang="en-US"/>
              <a:t>2008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http://teksert.gubkin.ru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teksert ©</a:t>
            </a:r>
            <a:r>
              <a:rPr lang="ru-RU"/>
              <a:t> </a:t>
            </a:r>
            <a:r>
              <a:rPr lang="en-US"/>
              <a:t>2008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http://teksert.gubkin.ru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teksert ©</a:t>
            </a:r>
            <a:r>
              <a:rPr lang="ru-RU"/>
              <a:t> </a:t>
            </a:r>
            <a:r>
              <a:rPr lang="en-US"/>
              <a:t>2008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http://teksert.gubkin.ru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teksert ©</a:t>
            </a:r>
            <a:r>
              <a:rPr lang="ru-RU"/>
              <a:t> </a:t>
            </a:r>
            <a:r>
              <a:rPr lang="en-US"/>
              <a:t>2008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http://teksert.gubkin.ru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http://teksert.gubkin.ru</a:t>
            </a:r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teksert ©</a:t>
            </a:r>
            <a:r>
              <a:rPr lang="ru-RU" smtClean="0"/>
              <a:t> </a:t>
            </a:r>
            <a:r>
              <a:rPr lang="en-US" smtClean="0"/>
              <a:t>2008 </a:t>
            </a:r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E50B9-D814-48AA-A663-F676E92556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hf sldNum="0"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http://teksert.gubkin.ru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teksert ©</a:t>
            </a:r>
            <a:r>
              <a:rPr lang="ru-RU" smtClean="0"/>
              <a:t> </a:t>
            </a:r>
            <a:r>
              <a:rPr lang="en-US" smtClean="0"/>
              <a:t>2008 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184C6-9BFE-40C8-880A-2EB2E9EEF3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http://teksert.gubkin.ru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teksert ©</a:t>
            </a:r>
            <a:r>
              <a:rPr lang="ru-RU" smtClean="0"/>
              <a:t> </a:t>
            </a:r>
            <a:r>
              <a:rPr lang="en-US" smtClean="0"/>
              <a:t>2008 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pPr>
              <a:defRPr/>
            </a:pPr>
            <a:fld id="{8FEC1BF9-CF29-4D44-AB95-171CE8EDF3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http://teksert.gubkin.ru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teksert ©</a:t>
            </a:r>
            <a:r>
              <a:rPr lang="ru-RU" smtClean="0"/>
              <a:t> </a:t>
            </a:r>
            <a:r>
              <a:rPr lang="en-US" smtClean="0"/>
              <a:t>2008 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A6162E-29C2-4401-A854-8A04DF0C81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http://teksert.gubkin.ru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teksert ©</a:t>
            </a:r>
            <a:r>
              <a:rPr lang="ru-RU" smtClean="0"/>
              <a:t> </a:t>
            </a:r>
            <a:r>
              <a:rPr lang="en-US" smtClean="0"/>
              <a:t>2008 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CB25B-9EA3-4588-8E83-6265BAC4AA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http://teksert.gubkin.ru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teksert ©</a:t>
            </a:r>
            <a:r>
              <a:rPr lang="ru-RU" smtClean="0"/>
              <a:t> </a:t>
            </a:r>
            <a:r>
              <a:rPr lang="en-US" smtClean="0"/>
              <a:t>2008 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3A311-B99D-4280-8DAF-00B94E9BAD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teksert ©</a:t>
            </a:r>
            <a:r>
              <a:rPr lang="ru-RU"/>
              <a:t> </a:t>
            </a:r>
            <a:r>
              <a:rPr lang="en-US"/>
              <a:t>2008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http://teksert.gubkin.ru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http://teksert.gubkin.ru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teksert ©</a:t>
            </a:r>
            <a:r>
              <a:rPr lang="ru-RU" smtClean="0"/>
              <a:t> </a:t>
            </a:r>
            <a:r>
              <a:rPr lang="en-US" smtClean="0"/>
              <a:t>2008 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5F3FA-13E1-4B92-875B-7F90084857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http://teksert.gubkin.ru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teksert ©</a:t>
            </a:r>
            <a:r>
              <a:rPr lang="ru-RU" smtClean="0"/>
              <a:t> </a:t>
            </a:r>
            <a:r>
              <a:rPr lang="en-US" smtClean="0"/>
              <a:t>2008 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6297E-54BB-4074-8437-53BA51B98E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http://teksert.gubkin.ru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teksert ©</a:t>
            </a:r>
            <a:r>
              <a:rPr lang="ru-RU" smtClean="0"/>
              <a:t> </a:t>
            </a:r>
            <a:r>
              <a:rPr lang="en-US" smtClean="0"/>
              <a:t>2008 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713AD-F173-4A1B-940C-A5623C85D3C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http://teksert.gubkin.ru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teksert ©</a:t>
            </a:r>
            <a:r>
              <a:rPr lang="ru-RU" smtClean="0"/>
              <a:t> </a:t>
            </a:r>
            <a:r>
              <a:rPr lang="en-US" smtClean="0"/>
              <a:t>2008 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CA939-71BD-449E-9946-2D09FFBE96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http://teksert.gubkin.ru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teksert ©</a:t>
            </a:r>
            <a:r>
              <a:rPr lang="ru-RU" smtClean="0"/>
              <a:t> </a:t>
            </a:r>
            <a:r>
              <a:rPr lang="en-US" smtClean="0"/>
              <a:t>2008 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A52DB-FDAA-481B-9896-14C70C5E6C7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6096000" y="6613526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teksert ©</a:t>
            </a:r>
            <a:r>
              <a:rPr lang="ru-RU"/>
              <a:t> </a:t>
            </a:r>
            <a:r>
              <a:rPr lang="en-US"/>
              <a:t>2008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>
          <a:xfrm>
            <a:off x="304800" y="6629400"/>
            <a:ext cx="19812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http://teksert.gubkin.ru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>
                <a:solidFill>
                  <a:prstClr val="white">
                    <a:shade val="50000"/>
                  </a:prstClr>
                </a:solidFill>
              </a:rPr>
              <a:t>2008 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E50B9-D814-48AA-A663-F676E92556D0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167250"/>
      </p:ext>
    </p:extLst>
  </p:cSld>
  <p:clrMapOvr>
    <a:masterClrMapping/>
  </p:clrMapOvr>
  <p:hf sldNum="0"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>
                <a:solidFill>
                  <a:prstClr val="white">
                    <a:shade val="50000"/>
                  </a:prstClr>
                </a:solidFill>
              </a:rPr>
              <a:t>2008 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184C6-9BFE-40C8-880A-2EB2E9EEF313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076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>
                <a:solidFill>
                  <a:prstClr val="white">
                    <a:shade val="50000"/>
                  </a:prstClr>
                </a:solidFill>
              </a:rPr>
              <a:t>2008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C1BF9-CF29-4D44-AB95-171CE8EDF3B1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35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>
                <a:solidFill>
                  <a:prstClr val="white">
                    <a:shade val="50000"/>
                  </a:prstClr>
                </a:solidFill>
              </a:rPr>
              <a:t>2008 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6162E-29C2-4401-A854-8A04DF0C81AE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19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teksert ©</a:t>
            </a:r>
            <a:r>
              <a:rPr lang="ru-RU"/>
              <a:t> </a:t>
            </a:r>
            <a:r>
              <a:rPr lang="en-US"/>
              <a:t>2008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http://teksert.gubkin.ru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>
                <a:solidFill>
                  <a:prstClr val="white">
                    <a:shade val="50000"/>
                  </a:prstClr>
                </a:solidFill>
              </a:rPr>
              <a:t>2008 </a:t>
            </a: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B25B-9EA3-4588-8E83-6265BAC4AAE3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2947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>
                <a:solidFill>
                  <a:prstClr val="white">
                    <a:shade val="50000"/>
                  </a:prstClr>
                </a:solidFill>
              </a:rPr>
              <a:t>2008 </a:t>
            </a: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3A311-B99D-4280-8DAF-00B94E9BAD3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9077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>
                <a:solidFill>
                  <a:prstClr val="white">
                    <a:shade val="50000"/>
                  </a:prstClr>
                </a:solidFill>
              </a:rPr>
              <a:t>2008 </a:t>
            </a: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5F3FA-13E1-4B92-875B-7F900848573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415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>
                <a:solidFill>
                  <a:prstClr val="white">
                    <a:shade val="50000"/>
                  </a:prstClr>
                </a:solidFill>
              </a:rPr>
              <a:t>2008 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6297E-54BB-4074-8437-53BA51B98EA5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1286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>
                <a:solidFill>
                  <a:prstClr val="white">
                    <a:shade val="50000"/>
                  </a:prstClr>
                </a:solidFill>
              </a:rPr>
              <a:t>2008 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713AD-F173-4A1B-940C-A5623C85D3C2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477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>
                <a:solidFill>
                  <a:prstClr val="white">
                    <a:shade val="50000"/>
                  </a:prstClr>
                </a:solidFill>
              </a:rPr>
              <a:t>2008 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CA939-71BD-449E-9946-2D09FFBE96F2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262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>
                <a:solidFill>
                  <a:prstClr val="white">
                    <a:shade val="50000"/>
                  </a:prstClr>
                </a:solidFill>
              </a:rPr>
              <a:t>2008 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A52DB-FDAA-481B-9896-14C70C5E6C73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6895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1671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6096000" y="6613526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>
                <a:solidFill>
                  <a:prstClr val="white">
                    <a:shade val="50000"/>
                  </a:prstClr>
                </a:solidFill>
              </a:rPr>
              <a:t>2008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>
          <a:xfrm>
            <a:off x="304800" y="6629400"/>
            <a:ext cx="19812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</a:p>
        </p:txBody>
      </p:sp>
    </p:spTree>
    <p:extLst>
      <p:ext uri="{BB962C8B-B14F-4D97-AF65-F5344CB8AC3E}">
        <p14:creationId xmlns:p14="http://schemas.microsoft.com/office/powerpoint/2010/main" val="10522541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>
                <a:solidFill>
                  <a:prstClr val="white">
                    <a:shade val="50000"/>
                  </a:prstClr>
                </a:solidFill>
              </a:rPr>
              <a:t>2008 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E50B9-D814-48AA-A663-F676E92556D0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36817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teksert ©</a:t>
            </a:r>
            <a:r>
              <a:rPr lang="ru-RU"/>
              <a:t> </a:t>
            </a:r>
            <a:r>
              <a:rPr lang="en-US"/>
              <a:t>2008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http://teksert.gubkin.ru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>
                <a:solidFill>
                  <a:prstClr val="white">
                    <a:shade val="50000"/>
                  </a:prstClr>
                </a:solidFill>
              </a:rPr>
              <a:t>2008 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184C6-9BFE-40C8-880A-2EB2E9EEF313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061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>
                <a:solidFill>
                  <a:prstClr val="white">
                    <a:shade val="50000"/>
                  </a:prstClr>
                </a:solidFill>
              </a:rPr>
              <a:t>2008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C1BF9-CF29-4D44-AB95-171CE8EDF3B1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815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>
                <a:solidFill>
                  <a:prstClr val="white">
                    <a:shade val="50000"/>
                  </a:prstClr>
                </a:solidFill>
              </a:rPr>
              <a:t>2008 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6162E-29C2-4401-A854-8A04DF0C81AE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793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>
                <a:solidFill>
                  <a:prstClr val="white">
                    <a:shade val="50000"/>
                  </a:prstClr>
                </a:solidFill>
              </a:rPr>
              <a:t>2008 </a:t>
            </a: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B25B-9EA3-4588-8E83-6265BAC4AAE3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7319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>
                <a:solidFill>
                  <a:prstClr val="white">
                    <a:shade val="50000"/>
                  </a:prstClr>
                </a:solidFill>
              </a:rPr>
              <a:t>2008 </a:t>
            </a: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3A311-B99D-4280-8DAF-00B94E9BAD3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467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>
                <a:solidFill>
                  <a:prstClr val="white">
                    <a:shade val="50000"/>
                  </a:prstClr>
                </a:solidFill>
              </a:rPr>
              <a:t>2008 </a:t>
            </a: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5F3FA-13E1-4B92-875B-7F900848573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577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>
                <a:solidFill>
                  <a:prstClr val="white">
                    <a:shade val="50000"/>
                  </a:prstClr>
                </a:solidFill>
              </a:rPr>
              <a:t>2008 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6297E-54BB-4074-8437-53BA51B98EA5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385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>
                <a:solidFill>
                  <a:prstClr val="white">
                    <a:shade val="50000"/>
                  </a:prstClr>
                </a:solidFill>
              </a:rPr>
              <a:t>2008 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713AD-F173-4A1B-940C-A5623C85D3C2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2637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>
                <a:solidFill>
                  <a:prstClr val="white">
                    <a:shade val="50000"/>
                  </a:prstClr>
                </a:solidFill>
              </a:rPr>
              <a:t>2008 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CA939-71BD-449E-9946-2D09FFBE96F2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7186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>
                <a:solidFill>
                  <a:prstClr val="white">
                    <a:shade val="50000"/>
                  </a:prstClr>
                </a:solidFill>
              </a:rPr>
              <a:t>2008 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A52DB-FDAA-481B-9896-14C70C5E6C73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54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teksert ©</a:t>
            </a:r>
            <a:r>
              <a:rPr lang="ru-RU"/>
              <a:t> </a:t>
            </a:r>
            <a:r>
              <a:rPr lang="en-US"/>
              <a:t>2008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http://teksert.gubkin.ru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723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6096000" y="66135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>
                <a:solidFill>
                  <a:prstClr val="white">
                    <a:shade val="50000"/>
                  </a:prstClr>
                </a:solidFill>
              </a:rPr>
              <a:t>2008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>
          <a:xfrm>
            <a:off x="304800" y="6629400"/>
            <a:ext cx="19812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</a:p>
        </p:txBody>
      </p:sp>
    </p:spTree>
    <p:extLst>
      <p:ext uri="{BB962C8B-B14F-4D97-AF65-F5344CB8AC3E}">
        <p14:creationId xmlns:p14="http://schemas.microsoft.com/office/powerpoint/2010/main" val="9657794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2008 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E50B9-D814-48AA-A663-F676E92556D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85452840"/>
      </p:ext>
    </p:extLst>
  </p:cSld>
  <p:clrMapOvr>
    <a:masterClrMapping/>
  </p:clrMapOvr>
  <p:hf sldNum="0" hd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2008 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184C6-9BFE-40C8-880A-2EB2E9EEF313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2897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2008 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pPr>
              <a:defRPr/>
            </a:pPr>
            <a:fld id="{8FEC1BF9-CF29-4D44-AB95-171CE8EDF3B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84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2008 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A6162E-29C2-4401-A854-8A04DF0C81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3174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2008 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CB25B-9EA3-4588-8E83-6265BAC4AAE3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485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2008 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3A311-B99D-4280-8DAF-00B94E9BAD3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936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2008 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5F3FA-13E1-4B92-875B-7F900848573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486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2008 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6297E-54BB-4074-8437-53BA51B98EA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9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teksert ©</a:t>
            </a:r>
            <a:r>
              <a:rPr lang="ru-RU"/>
              <a:t> </a:t>
            </a:r>
            <a:r>
              <a:rPr lang="en-US"/>
              <a:t>2008 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http://teksert.gubkin.ru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2008 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713AD-F173-4A1B-940C-A5623C85D3C2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2070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2008 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CA939-71BD-449E-9946-2D09FFBE96F2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426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2008 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A52DB-FDAA-481B-9896-14C70C5E6C73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5159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6096000" y="6613526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>
                <a:solidFill>
                  <a:prstClr val="white">
                    <a:shade val="50000"/>
                  </a:prstClr>
                </a:solidFill>
              </a:rPr>
              <a:t>2008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>
          <a:xfrm>
            <a:off x="304800" y="6629400"/>
            <a:ext cx="19812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</a:p>
        </p:txBody>
      </p:sp>
    </p:spTree>
    <p:extLst>
      <p:ext uri="{BB962C8B-B14F-4D97-AF65-F5344CB8AC3E}">
        <p14:creationId xmlns:p14="http://schemas.microsoft.com/office/powerpoint/2010/main" val="3519332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265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2008 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E50B9-D814-48AA-A663-F676E92556D0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31836846"/>
      </p:ext>
    </p:extLst>
  </p:cSld>
  <p:clrMapOvr>
    <a:masterClrMapping/>
  </p:clrMapOvr>
  <p:hf sldNum="0" hdr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2008 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184C6-9BFE-40C8-880A-2EB2E9EEF313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326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2008 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pPr>
              <a:defRPr/>
            </a:pPr>
            <a:fld id="{8FEC1BF9-CF29-4D44-AB95-171CE8EDF3B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29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2008 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A6162E-29C2-4401-A854-8A04DF0C81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704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2008 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CB25B-9EA3-4588-8E83-6265BAC4AAE3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3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teksert ©</a:t>
            </a:r>
            <a:r>
              <a:rPr lang="ru-RU"/>
              <a:t> </a:t>
            </a:r>
            <a:r>
              <a:rPr lang="en-US"/>
              <a:t>2008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http://teksert.gubkin.ru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2008 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3A311-B99D-4280-8DAF-00B94E9BAD3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587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2008 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5F3FA-13E1-4B92-875B-7F900848573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556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2008 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6297E-54BB-4074-8437-53BA51B98EA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2845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2008 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713AD-F173-4A1B-940C-A5623C85D3C2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788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2008 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CA939-71BD-449E-9946-2D09FFBE96F2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22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2008 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A52DB-FDAA-481B-9896-14C70C5E6C73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0450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6096000" y="6613526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>
                <a:solidFill>
                  <a:prstClr val="white">
                    <a:shade val="50000"/>
                  </a:prstClr>
                </a:solidFill>
              </a:rPr>
              <a:t>2008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>
          <a:xfrm>
            <a:off x="304800" y="6629400"/>
            <a:ext cx="19812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</a:p>
        </p:txBody>
      </p:sp>
    </p:spTree>
    <p:extLst>
      <p:ext uri="{BB962C8B-B14F-4D97-AF65-F5344CB8AC3E}">
        <p14:creationId xmlns:p14="http://schemas.microsoft.com/office/powerpoint/2010/main" val="313015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teksert ©</a:t>
            </a:r>
            <a:r>
              <a:rPr lang="ru-RU"/>
              <a:t> </a:t>
            </a:r>
            <a:r>
              <a:rPr lang="en-US"/>
              <a:t>2008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http://teksert.gubkin.ru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AutoShape 2"/>
          <p:cNvSpPr>
            <a:spLocks noChangeArrowheads="1"/>
          </p:cNvSpPr>
          <p:nvPr/>
        </p:nvSpPr>
        <p:spPr bwMode="gray">
          <a:xfrm>
            <a:off x="165102" y="144464"/>
            <a:ext cx="8816975" cy="6454775"/>
          </a:xfrm>
          <a:prstGeom prst="roundRect">
            <a:avLst>
              <a:gd name="adj" fmla="val 4287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0" y="6613526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j-lt"/>
              </a:defRPr>
            </a:lvl1pPr>
          </a:lstStyle>
          <a:p>
            <a:pPr>
              <a:defRPr/>
            </a:pPr>
            <a:r>
              <a:rPr lang="en-US"/>
              <a:t>teksert ©</a:t>
            </a:r>
            <a:r>
              <a:rPr lang="ru-RU"/>
              <a:t> </a:t>
            </a:r>
            <a:r>
              <a:rPr lang="en-US"/>
              <a:t>2008 </a:t>
            </a:r>
          </a:p>
        </p:txBody>
      </p:sp>
      <p:sp>
        <p:nvSpPr>
          <p:cNvPr id="110597" name="Line 5"/>
          <p:cNvSpPr>
            <a:spLocks noChangeShapeType="1"/>
          </p:cNvSpPr>
          <p:nvPr/>
        </p:nvSpPr>
        <p:spPr bwMode="gray">
          <a:xfrm>
            <a:off x="457201" y="981076"/>
            <a:ext cx="8275639" cy="9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62940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j-lt"/>
              </a:defRPr>
            </a:lvl1pPr>
          </a:lstStyle>
          <a:p>
            <a:pPr>
              <a:defRPr/>
            </a:pPr>
            <a:r>
              <a:rPr lang="en-US"/>
              <a:t>http://teksert.gubkin.ru</a:t>
            </a:r>
          </a:p>
        </p:txBody>
      </p:sp>
      <p:pic>
        <p:nvPicPr>
          <p:cNvPr id="47110" name="Picture 7" descr="Map of Russia1"/>
          <p:cNvPicPr>
            <a:picLocks noChangeAspect="1" noChangeArrowheads="1"/>
          </p:cNvPicPr>
          <p:nvPr/>
        </p:nvPicPr>
        <p:blipFill>
          <a:blip r:embed="rId15">
            <a:lum bright="6000" contrast="6000"/>
            <a:grayscl/>
          </a:blip>
          <a:srcRect/>
          <a:stretch>
            <a:fillRect/>
          </a:stretch>
        </p:blipFill>
        <p:spPr bwMode="auto">
          <a:xfrm>
            <a:off x="381000" y="1371601"/>
            <a:ext cx="83820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pic>
        <p:nvPicPr>
          <p:cNvPr id="47111" name="Picture 8" descr="12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01001" y="228601"/>
            <a:ext cx="6985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16" descr="Рисунок5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676400" y="298450"/>
            <a:ext cx="61722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1657095" y="304801"/>
            <a:ext cx="609333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500" b="1">
                <a:latin typeface="Verdana" pitchFamily="34" charset="0"/>
              </a:rPr>
              <a:t>СИСТЕМА ДОБРОВОЛЬНОЙ СЕРТИФИКАЦИИ</a:t>
            </a:r>
          </a:p>
          <a:p>
            <a:pPr algn="ctr">
              <a:defRPr/>
            </a:pPr>
            <a:r>
              <a:rPr lang="ru-RU" sz="1500" b="1">
                <a:latin typeface="Verdana" pitchFamily="34" charset="0"/>
              </a:rPr>
              <a:t>ТОПЛИВНО-ЭНЕРГЕТИЧЕСКОГО КОМПЛЕКСА РОССИИ</a:t>
            </a:r>
          </a:p>
        </p:txBody>
      </p:sp>
      <p:pic>
        <p:nvPicPr>
          <p:cNvPr id="47114" name="Picture 17" descr="44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81000" y="198438"/>
            <a:ext cx="1295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  <p:sldLayoutId id="2147483697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AutoShape 2"/>
          <p:cNvSpPr>
            <a:spLocks noChangeArrowheads="1"/>
          </p:cNvSpPr>
          <p:nvPr/>
        </p:nvSpPr>
        <p:spPr bwMode="gray">
          <a:xfrm>
            <a:off x="165102" y="144464"/>
            <a:ext cx="8816975" cy="6454775"/>
          </a:xfrm>
          <a:prstGeom prst="roundRect">
            <a:avLst>
              <a:gd name="adj" fmla="val 4287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0" y="6613526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j-lt"/>
              </a:defRPr>
            </a:lvl1pPr>
          </a:lstStyle>
          <a:p>
            <a:pPr>
              <a:defRPr/>
            </a:pPr>
            <a:r>
              <a:rPr lang="en-US"/>
              <a:t>teksert ©</a:t>
            </a:r>
            <a:r>
              <a:rPr lang="ru-RU"/>
              <a:t> </a:t>
            </a:r>
            <a:r>
              <a:rPr lang="en-US"/>
              <a:t>2008 </a:t>
            </a:r>
          </a:p>
        </p:txBody>
      </p:sp>
      <p:sp>
        <p:nvSpPr>
          <p:cNvPr id="121860" name="Line 4"/>
          <p:cNvSpPr>
            <a:spLocks noChangeShapeType="1"/>
          </p:cNvSpPr>
          <p:nvPr/>
        </p:nvSpPr>
        <p:spPr bwMode="gray">
          <a:xfrm>
            <a:off x="457201" y="1066801"/>
            <a:ext cx="8275639" cy="9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62940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j-lt"/>
              </a:defRPr>
            </a:lvl1pPr>
          </a:lstStyle>
          <a:p>
            <a:pPr>
              <a:defRPr/>
            </a:pPr>
            <a:r>
              <a:rPr lang="en-US"/>
              <a:t>http://teksert.gubkin.ru</a:t>
            </a:r>
          </a:p>
        </p:txBody>
      </p:sp>
      <p:pic>
        <p:nvPicPr>
          <p:cNvPr id="14342" name="Picture 6" descr="Map of Russia1"/>
          <p:cNvPicPr>
            <a:picLocks noChangeAspect="1" noChangeArrowheads="1"/>
          </p:cNvPicPr>
          <p:nvPr/>
        </p:nvPicPr>
        <p:blipFill>
          <a:blip r:embed="rId14">
            <a:lum bright="6000" contrast="6000"/>
            <a:grayscl/>
          </a:blip>
          <a:srcRect/>
          <a:stretch>
            <a:fillRect/>
          </a:stretch>
        </p:blipFill>
        <p:spPr bwMode="auto">
          <a:xfrm>
            <a:off x="381000" y="1371601"/>
            <a:ext cx="83820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pic>
        <p:nvPicPr>
          <p:cNvPr id="14343" name="Picture 7" descr="12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01001" y="304801"/>
            <a:ext cx="6985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81000" y="228600"/>
            <a:ext cx="12954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1647479" y="381001"/>
            <a:ext cx="611257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500">
                <a:latin typeface="Arial Black" pitchFamily="34" charset="0"/>
              </a:rPr>
              <a:t>СИСТЕМА ДОБРОВОЛЬНОЙ СЕРТИФИКАЦИИ</a:t>
            </a:r>
          </a:p>
          <a:p>
            <a:pPr algn="ctr">
              <a:defRPr/>
            </a:pPr>
            <a:r>
              <a:rPr lang="ru-RU" sz="1500">
                <a:latin typeface="Arial Black" pitchFamily="34" charset="0"/>
              </a:rPr>
              <a:t>ТОПЛИВНО-ЭНЕРГЕТИЧЕСКОГО КОМПЛЕКСА РОССИИ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7" r:id="rId2"/>
    <p:sldLayoutId id="2147483716" r:id="rId3"/>
    <p:sldLayoutId id="2147483715" r:id="rId4"/>
    <p:sldLayoutId id="2147483714" r:id="rId5"/>
    <p:sldLayoutId id="2147483713" r:id="rId6"/>
    <p:sldLayoutId id="2147483712" r:id="rId7"/>
    <p:sldLayoutId id="2147483711" r:id="rId8"/>
    <p:sldLayoutId id="2147483710" r:id="rId9"/>
    <p:sldLayoutId id="2147483709" r:id="rId10"/>
    <p:sldLayoutId id="2147483708" r:id="rId11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http://teksert.gubkin.ru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teksert ©</a:t>
            </a:r>
            <a:r>
              <a:rPr lang="ru-RU" smtClean="0"/>
              <a:t> </a:t>
            </a:r>
            <a:r>
              <a:rPr lang="en-US" smtClean="0"/>
              <a:t>2008 </a:t>
            </a: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60" r:id="rId12"/>
  </p:sldLayoutIdLst>
  <p:hf sldNum="0"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6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>
                <a:solidFill>
                  <a:prstClr val="white">
                    <a:shade val="50000"/>
                  </a:prstClr>
                </a:solidFill>
              </a:rPr>
              <a:t>2008 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D5B6607-9CCF-4F24-8251-7E6EBDCD7AD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143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6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>
                <a:solidFill>
                  <a:prstClr val="white">
                    <a:shade val="50000"/>
                  </a:prstClr>
                </a:solidFill>
              </a:rPr>
              <a:t>2008 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D5B6607-9CCF-4F24-8251-7E6EBDCD7AD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39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2008 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204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71" r:id="rId13"/>
  </p:sldLayoutIdLst>
  <p:hf sldNum="0"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http://teksert.gubkin.ru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teksert ©</a:t>
            </a:r>
            <a:r>
              <a:rPr lang="ru-RU" smtClean="0">
                <a:solidFill>
                  <a:prstClr val="white">
                    <a:shade val="50000"/>
                  </a:prstClr>
                </a:solidFill>
              </a:rPr>
              <a:t> </a:t>
            </a: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2008 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999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</p:sldLayoutIdLst>
  <p:hf sldNum="0"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3"/>
          <p:cNvSpPr txBox="1">
            <a:spLocks noChangeArrowheads="1"/>
          </p:cNvSpPr>
          <p:nvPr/>
        </p:nvSpPr>
        <p:spPr bwMode="auto">
          <a:xfrm>
            <a:off x="152400" y="2514600"/>
            <a:ext cx="88392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 i="1">
                <a:solidFill>
                  <a:schemeClr val="bg1"/>
                </a:solidFill>
                <a:latin typeface="Georgia" pitchFamily="18" charset="0"/>
              </a:rPr>
              <a:t>Система добровольной сертификации</a:t>
            </a:r>
          </a:p>
          <a:p>
            <a:pPr algn="ctr" eaLnBrk="1" hangingPunct="1"/>
            <a:r>
              <a:rPr lang="ru-RU" sz="2800" i="1">
                <a:solidFill>
                  <a:schemeClr val="bg1"/>
                </a:solidFill>
                <a:latin typeface="Georgia" pitchFamily="18" charset="0"/>
              </a:rPr>
              <a:t>«Допуск</a:t>
            </a:r>
            <a:br>
              <a:rPr lang="ru-RU" sz="2800" i="1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2800" i="1">
                <a:solidFill>
                  <a:schemeClr val="bg1"/>
                </a:solidFill>
                <a:latin typeface="Georgia" pitchFamily="18" charset="0"/>
              </a:rPr>
              <a:t>горюче-смазочных материалов</a:t>
            </a:r>
            <a:br>
              <a:rPr lang="ru-RU" sz="2800" i="1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2800" i="1">
                <a:solidFill>
                  <a:schemeClr val="bg1"/>
                </a:solidFill>
                <a:latin typeface="Georgia" pitchFamily="18" charset="0"/>
              </a:rPr>
              <a:t>к применению в различных видах техники»</a:t>
            </a:r>
          </a:p>
          <a:p>
            <a:pPr algn="ctr" eaLnBrk="1" hangingPunct="1"/>
            <a:r>
              <a:rPr lang="ru-RU" sz="1400" i="1">
                <a:solidFill>
                  <a:schemeClr val="bg1"/>
                </a:solidFill>
                <a:latin typeface="Georgia" pitchFamily="18" charset="0"/>
              </a:rPr>
              <a:t>(регистрационный номер № РОСС RU.В816.04ФАЦ0 от 15.07.2011 г.)</a:t>
            </a:r>
          </a:p>
        </p:txBody>
      </p:sp>
      <p:pic>
        <p:nvPicPr>
          <p:cNvPr id="9219" name="Picture 21" descr="C:\Users\Брюховецкий В А\Химмотологический центр\НИИСУ\НИ ИСУ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6200"/>
            <a:ext cx="123507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Брюховецкий В А\Desktop\гсм3.tif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04800" y="304800"/>
            <a:ext cx="1219200" cy="9191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4962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21" descr="C:\Users\Брюховецкий В А\Химмотологический центр\НИИСУ\НИ ИСУ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0325" y="144464"/>
            <a:ext cx="123507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Брюховецкий В А\Desktop\гсм3.t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8926" y="304801"/>
            <a:ext cx="1050925" cy="7921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7" name="AutoShape 22"/>
          <p:cNvSpPr>
            <a:spLocks noChangeArrowheads="1"/>
          </p:cNvSpPr>
          <p:nvPr/>
        </p:nvSpPr>
        <p:spPr bwMode="gray">
          <a:xfrm>
            <a:off x="1468835" y="304800"/>
            <a:ext cx="6120680" cy="7921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i="1" dirty="0">
                <a:solidFill>
                  <a:prstClr val="black"/>
                </a:solidFill>
              </a:rPr>
              <a:t>Развитие системы допуска</a:t>
            </a:r>
            <a:br>
              <a:rPr lang="ru-RU" i="1" dirty="0">
                <a:solidFill>
                  <a:prstClr val="black"/>
                </a:solidFill>
              </a:rPr>
            </a:br>
            <a:r>
              <a:rPr lang="ru-RU" i="1" dirty="0">
                <a:solidFill>
                  <a:prstClr val="black"/>
                </a:solidFill>
              </a:rPr>
              <a:t>опытных (новых и модернизированных) образцов ГСМ</a:t>
            </a:r>
            <a:br>
              <a:rPr lang="ru-RU" i="1" dirty="0">
                <a:solidFill>
                  <a:prstClr val="black"/>
                </a:solidFill>
              </a:rPr>
            </a:br>
            <a:r>
              <a:rPr lang="ru-RU" i="1" dirty="0">
                <a:solidFill>
                  <a:prstClr val="black"/>
                </a:solidFill>
              </a:rPr>
              <a:t>к применению в авиационной технике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933722"/>
              </p:ext>
            </p:extLst>
          </p:nvPr>
        </p:nvGraphicFramePr>
        <p:xfrm>
          <a:off x="539552" y="1497058"/>
          <a:ext cx="7992888" cy="3859267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3891811"/>
                <a:gridCol w="4101077"/>
              </a:tblGrid>
              <a:tr h="160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Было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настоящее время*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  <a:tr h="3665846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Допуск оформлялся решением МВК (с 1968 по 1992 г. - ГМК) при Госстандарте на основании рекомендаций комиссий (рабочих групп) научной экспертизы по видам ГСМ при положительных результатах испытаний.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ГМК (государственная </a:t>
                      </a:r>
                      <a:r>
                        <a:rPr lang="ru-RU" sz="1200" b="0" dirty="0" smtClean="0">
                          <a:effectLst/>
                        </a:rPr>
                        <a:t>межведомственная </a:t>
                      </a:r>
                      <a:r>
                        <a:rPr lang="ru-RU" sz="1200" b="0" dirty="0">
                          <a:effectLst/>
                        </a:rPr>
                        <a:t>комиссия) была создана постановлением Правительства СССР;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МВК (межведомственная комиссия) при Госстандарте РФ (1992-2006 гг.).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МВК – создана совместным приказом 4-х министров (обороны, промышленности и энергетики, транспорта, сельского хозяйства). Действовала с 1992 по 2008 г.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В 2008 г. МВК по допуску опытных ГСМ к применению в технике признана нелегитимной и расформирована.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Проблемы: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отсутствует единый порядок допуска ГСМ к применению в различных видах техники;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отраслевые стандарты, устанавливающие требования к </a:t>
                      </a:r>
                      <a:r>
                        <a:rPr lang="ru-RU" sz="1200" dirty="0" err="1" smtClean="0">
                          <a:effectLst/>
                        </a:rPr>
                        <a:t>авиаГСМ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и их испытаниям, устарели;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национальные стандарты не учитывают особенностей ГСМ как объектов испытаний;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отсутствует единая программа гармонизации отечественных стандартов на методы квалификационных испытаний с зарубежными;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отсутствует необходимый контроль за изменениями технологий изготовления и состава импортных ГСМ;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существующая практика допуска ГСМ к применению в авиационной технике не гарантирует безопасности ее эксплуатации;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отсутствует ответственность участников испытаний за свои рекомендации.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923" marR="56923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1471" y="5373216"/>
            <a:ext cx="7929619" cy="1277273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*) Допуск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авиаГСМ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к применению в технике осуществляется без участия организаций, определяющих условия ее эксплуатации: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- для коммерческой авиации – по рекомендации авиационной администрации (по представлению ЦС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авиаГСМ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ГосНИИГА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на основании актов комиссий, создаваемых приказом руководителя предприятия-изготовителя ГСМ на основании ГОСТ Р 15.201-2000, и положительных результатов испытаний по отдельным программам);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- для военной авиационной техники – совместными решениями органов военного управления, ведающих эксплуатацией авиационной техники и обеспечением ВС РФ горючим на основании положительных результатов испытаний ГСМ по типовым программам (в соответствии с приказом Минобороны № 35 от 2001 г.).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87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21" descr="C:\Users\Брюховецкий В А\Химмотологический центр\НИИСУ\НИ ИСУ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0325" y="144464"/>
            <a:ext cx="123507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Брюховецкий В А\Desktop\гсм3.t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8926" y="304801"/>
            <a:ext cx="1050925" cy="7921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grpSp>
        <p:nvGrpSpPr>
          <p:cNvPr id="8" name="Группа 7"/>
          <p:cNvGrpSpPr/>
          <p:nvPr/>
        </p:nvGrpSpPr>
        <p:grpSpPr>
          <a:xfrm>
            <a:off x="611560" y="1790700"/>
            <a:ext cx="7920880" cy="4158580"/>
            <a:chOff x="-19774" y="0"/>
            <a:chExt cx="7183978" cy="3314700"/>
          </a:xfr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grpSpPr>
        <p:sp>
          <p:nvSpPr>
            <p:cNvPr id="9" name="Овал 8"/>
            <p:cNvSpPr/>
            <p:nvPr/>
          </p:nvSpPr>
          <p:spPr>
            <a:xfrm>
              <a:off x="-19774" y="1447801"/>
              <a:ext cx="1550670" cy="57150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Испытания</a:t>
              </a:r>
              <a:endParaRPr lang="ru-RU" sz="160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876425" y="1351915"/>
              <a:ext cx="1552576" cy="78105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Изготовитель (КБ) двигателя, оборудования </a:t>
              </a:r>
              <a:endParaRPr lang="ru-RU" sz="1600" dirty="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896418" y="1351915"/>
              <a:ext cx="1263979" cy="705487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Изготовитель изделия</a:t>
              </a:r>
              <a:endParaRPr lang="ru-RU" sz="160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810000" y="0"/>
              <a:ext cx="1552575" cy="8763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Федеральное Управление гражданской авиацией</a:t>
              </a:r>
              <a:endParaRPr lang="ru-RU" sz="160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637710" y="1351915"/>
              <a:ext cx="1526494" cy="6858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Общество по стандартизации</a:t>
              </a:r>
              <a:endParaRPr lang="ru-RU" sz="160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2983184" y="2600325"/>
              <a:ext cx="2654526" cy="714375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Спецификация авиапроизводителей</a:t>
              </a:r>
              <a:endParaRPr lang="ru-RU" sz="160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5774246" y="2600325"/>
              <a:ext cx="1389958" cy="57150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rPr>
                <a:t>Стандарт</a:t>
              </a:r>
              <a:endParaRPr lang="ru-RU" sz="1600">
                <a:solidFill>
                  <a:prstClr val="black"/>
                </a:solidFill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6" name="Прямая со стрелкой 15"/>
            <p:cNvCxnSpPr>
              <a:stCxn id="9" idx="6"/>
              <a:endCxn id="10" idx="1"/>
            </p:cNvCxnSpPr>
            <p:nvPr/>
          </p:nvCxnSpPr>
          <p:spPr>
            <a:xfrm>
              <a:off x="1530896" y="1733551"/>
              <a:ext cx="345529" cy="88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3429000" y="1676400"/>
              <a:ext cx="42862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flipV="1">
              <a:off x="4133678" y="876300"/>
              <a:ext cx="0" cy="4756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4543425" y="2066926"/>
              <a:ext cx="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0" name="Прямая со стрелкой 19"/>
            <p:cNvCxnSpPr>
              <a:stCxn id="11" idx="3"/>
              <a:endCxn id="13" idx="1"/>
            </p:cNvCxnSpPr>
            <p:nvPr/>
          </p:nvCxnSpPr>
          <p:spPr>
            <a:xfrm flipV="1">
              <a:off x="5160397" y="1694815"/>
              <a:ext cx="477312" cy="98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6467792" y="2019301"/>
              <a:ext cx="0" cy="5905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>
              <a:off x="4828973" y="876300"/>
              <a:ext cx="0" cy="4756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23" name="AutoShape 22"/>
          <p:cNvSpPr>
            <a:spLocks noChangeArrowheads="1"/>
          </p:cNvSpPr>
          <p:nvPr/>
        </p:nvSpPr>
        <p:spPr bwMode="gray">
          <a:xfrm>
            <a:off x="1622046" y="224632"/>
            <a:ext cx="5686258" cy="990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i="1" dirty="0">
                <a:solidFill>
                  <a:prstClr val="black"/>
                </a:solidFill>
              </a:rPr>
              <a:t>Упрощенная схема организации </a:t>
            </a:r>
            <a:r>
              <a:rPr lang="ru-RU" sz="2000" i="1" dirty="0" smtClean="0">
                <a:solidFill>
                  <a:prstClr val="black"/>
                </a:solidFill>
              </a:rPr>
              <a:t>Системы допуска </a:t>
            </a:r>
          </a:p>
          <a:p>
            <a:pPr algn="ctr">
              <a:defRPr/>
            </a:pPr>
            <a:r>
              <a:rPr lang="ru-RU" sz="2000" i="1" dirty="0" smtClean="0">
                <a:solidFill>
                  <a:prstClr val="black"/>
                </a:solidFill>
              </a:rPr>
              <a:t>новых горюче-смазочных материалов </a:t>
            </a:r>
          </a:p>
          <a:p>
            <a:pPr algn="ctr">
              <a:defRPr/>
            </a:pPr>
            <a:r>
              <a:rPr lang="ru-RU" sz="2000" i="1" dirty="0" smtClean="0">
                <a:solidFill>
                  <a:prstClr val="black"/>
                </a:solidFill>
              </a:rPr>
              <a:t>по </a:t>
            </a:r>
            <a:r>
              <a:rPr lang="ru-RU" sz="2000" i="1" dirty="0">
                <a:solidFill>
                  <a:prstClr val="black"/>
                </a:solidFill>
              </a:rPr>
              <a:t>ASTM D4054-09</a:t>
            </a:r>
          </a:p>
        </p:txBody>
      </p:sp>
    </p:spTree>
    <p:extLst>
      <p:ext uri="{BB962C8B-B14F-4D97-AF65-F5344CB8AC3E}">
        <p14:creationId xmlns:p14="http://schemas.microsoft.com/office/powerpoint/2010/main" val="199065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21" descr="C:\Users\Брюховецкий В А\Химмотологический центр\НИИСУ\НИ ИСУ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0325" y="144464"/>
            <a:ext cx="123507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Брюховецкий В А\Desktop\гсм3.t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8926" y="304801"/>
            <a:ext cx="1050925" cy="7921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7" name="AutoShape 22"/>
          <p:cNvSpPr>
            <a:spLocks noChangeArrowheads="1"/>
          </p:cNvSpPr>
          <p:nvPr/>
        </p:nvSpPr>
        <p:spPr bwMode="gray">
          <a:xfrm>
            <a:off x="1474863" y="434182"/>
            <a:ext cx="6120680" cy="533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i="1" dirty="0" smtClean="0">
                <a:solidFill>
                  <a:prstClr val="black"/>
                </a:solidFill>
              </a:rPr>
              <a:t>Основные требования </a:t>
            </a:r>
            <a:endParaRPr lang="ru-RU" sz="2800" i="1" dirty="0">
              <a:solidFill>
                <a:prstClr val="black"/>
              </a:solidFill>
            </a:endParaRPr>
          </a:p>
        </p:txBody>
      </p:sp>
      <p:sp>
        <p:nvSpPr>
          <p:cNvPr id="26" name="AutoShape 142"/>
          <p:cNvSpPr>
            <a:spLocks noChangeArrowheads="1"/>
          </p:cNvSpPr>
          <p:nvPr/>
        </p:nvSpPr>
        <p:spPr bwMode="gray">
          <a:xfrm>
            <a:off x="608039" y="1412776"/>
            <a:ext cx="7689823" cy="5040561"/>
          </a:xfrm>
          <a:prstGeom prst="roundRect">
            <a:avLst>
              <a:gd name="adj" fmla="val 14218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285750" indent="-285750">
              <a:buFontTx/>
              <a:buChar char="-"/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</a:rPr>
              <a:t>закрепить </a:t>
            </a:r>
            <a:r>
              <a:rPr lang="ru-RU" sz="1600" dirty="0">
                <a:solidFill>
                  <a:prstClr val="black"/>
                </a:solidFill>
                <a:latin typeface="Times New Roman"/>
              </a:rPr>
              <a:t>положение о приоритете изготовителя, разработчика и </a:t>
            </a:r>
            <a:r>
              <a:rPr lang="ru-RU" sz="1600" dirty="0" err="1">
                <a:solidFill>
                  <a:prstClr val="black"/>
                </a:solidFill>
                <a:latin typeface="Times New Roman"/>
              </a:rPr>
              <a:t>эксплуатанта</a:t>
            </a:r>
            <a:r>
              <a:rPr lang="ru-RU" sz="1600" dirty="0">
                <a:solidFill>
                  <a:prstClr val="black"/>
                </a:solidFill>
                <a:latin typeface="Times New Roman"/>
              </a:rPr>
              <a:t> </a:t>
            </a:r>
            <a:endParaRPr lang="ru-RU" sz="1600" dirty="0" smtClean="0">
              <a:solidFill>
                <a:prstClr val="black"/>
              </a:solidFill>
              <a:latin typeface="Times New Roman"/>
            </a:endParaRPr>
          </a:p>
          <a:p>
            <a:pPr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</a:rPr>
              <a:t>техники </a:t>
            </a:r>
            <a:r>
              <a:rPr lang="ru-RU" sz="1600" dirty="0">
                <a:solidFill>
                  <a:prstClr val="black"/>
                </a:solidFill>
                <a:latin typeface="Times New Roman"/>
              </a:rPr>
              <a:t>(комплектующего изделия) при утверждении объема испытаний и </a:t>
            </a:r>
            <a:endParaRPr lang="ru-RU" sz="1600" dirty="0" smtClean="0">
              <a:solidFill>
                <a:prstClr val="black"/>
              </a:solidFill>
              <a:latin typeface="Times New Roman"/>
            </a:endParaRPr>
          </a:p>
          <a:p>
            <a:pPr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</a:rPr>
              <a:t>принятии </a:t>
            </a:r>
            <a:r>
              <a:rPr lang="ru-RU" sz="1600" dirty="0">
                <a:solidFill>
                  <a:prstClr val="black"/>
                </a:solidFill>
                <a:latin typeface="Times New Roman"/>
              </a:rPr>
              <a:t>решения о допуске;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</a:rPr>
              <a:t>организацию </a:t>
            </a:r>
            <a:r>
              <a:rPr lang="ru-RU" sz="1600" dirty="0">
                <a:solidFill>
                  <a:prstClr val="black"/>
                </a:solidFill>
                <a:latin typeface="Times New Roman"/>
              </a:rPr>
              <a:t>работ по испытаниям новых ГСМ и СЖ установить в соответствии </a:t>
            </a:r>
            <a:endParaRPr lang="ru-RU" sz="1600" dirty="0" smtClean="0">
              <a:solidFill>
                <a:prstClr val="black"/>
              </a:solidFill>
              <a:latin typeface="Times New Roman"/>
            </a:endParaRPr>
          </a:p>
          <a:p>
            <a:pPr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</a:rPr>
              <a:t>с </a:t>
            </a:r>
            <a:r>
              <a:rPr lang="ru-RU" sz="1600" dirty="0">
                <a:solidFill>
                  <a:prstClr val="black"/>
                </a:solidFill>
                <a:latin typeface="Times New Roman"/>
              </a:rPr>
              <a:t>международными правилами и российским законодательством; 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</a:rPr>
              <a:t>исключить </a:t>
            </a:r>
            <a:r>
              <a:rPr lang="ru-RU" sz="1600" dirty="0">
                <a:solidFill>
                  <a:prstClr val="black"/>
                </a:solidFill>
                <a:latin typeface="Times New Roman"/>
              </a:rPr>
              <a:t>возможность административного и финансового влияния на принятие </a:t>
            </a:r>
            <a:endParaRPr lang="ru-RU" sz="1600" dirty="0" smtClean="0">
              <a:solidFill>
                <a:prstClr val="black"/>
              </a:solidFill>
              <a:latin typeface="Times New Roman"/>
            </a:endParaRPr>
          </a:p>
          <a:p>
            <a:pPr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</a:rPr>
              <a:t>решения </a:t>
            </a:r>
            <a:r>
              <a:rPr lang="ru-RU" sz="1600" dirty="0">
                <a:solidFill>
                  <a:prstClr val="black"/>
                </a:solidFill>
                <a:latin typeface="Times New Roman"/>
              </a:rPr>
              <a:t>о применении; 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</a:rPr>
              <a:t>определить </a:t>
            </a:r>
            <a:r>
              <a:rPr lang="ru-RU" sz="1600" dirty="0">
                <a:solidFill>
                  <a:prstClr val="black"/>
                </a:solidFill>
                <a:latin typeface="Times New Roman"/>
              </a:rPr>
              <a:t>объем испытаний для новой и модифицированной продукции, </a:t>
            </a:r>
            <a:endParaRPr lang="ru-RU" sz="1600" dirty="0" smtClean="0">
              <a:solidFill>
                <a:prstClr val="black"/>
              </a:solidFill>
              <a:latin typeface="Times New Roman"/>
            </a:endParaRPr>
          </a:p>
          <a:p>
            <a:pPr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</a:rPr>
              <a:t>в </a:t>
            </a:r>
            <a:r>
              <a:rPr lang="ru-RU" sz="1600" dirty="0" err="1">
                <a:solidFill>
                  <a:prstClr val="black"/>
                </a:solidFill>
                <a:latin typeface="Times New Roman"/>
              </a:rPr>
              <a:t>т.ч</a:t>
            </a:r>
            <a:r>
              <a:rPr lang="ru-RU" sz="1600" dirty="0">
                <a:solidFill>
                  <a:prstClr val="black"/>
                </a:solidFill>
                <a:latin typeface="Times New Roman"/>
              </a:rPr>
              <a:t>.  четыре этапа испытаний  (лабораторные, стендовые, полигонные, </a:t>
            </a:r>
          </a:p>
          <a:p>
            <a:pPr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</a:rPr>
              <a:t>эксплуатация </a:t>
            </a:r>
            <a:r>
              <a:rPr lang="ru-RU" sz="1600" dirty="0">
                <a:solidFill>
                  <a:prstClr val="black"/>
                </a:solidFill>
                <a:latin typeface="Times New Roman"/>
              </a:rPr>
              <a:t>под наблюдением) для новой продукции и типовую программу </a:t>
            </a:r>
            <a:endParaRPr lang="ru-RU" sz="1600" dirty="0" smtClean="0">
              <a:solidFill>
                <a:prstClr val="black"/>
              </a:solidFill>
              <a:latin typeface="Times New Roman"/>
            </a:endParaRPr>
          </a:p>
          <a:p>
            <a:pPr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</a:rPr>
              <a:t>испытаний </a:t>
            </a:r>
            <a:r>
              <a:rPr lang="ru-RU" sz="1600" dirty="0">
                <a:solidFill>
                  <a:prstClr val="black"/>
                </a:solidFill>
                <a:latin typeface="Times New Roman"/>
              </a:rPr>
              <a:t>для модифицируемых образцов ГСМ и СЖ; 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</a:rPr>
              <a:t>установить </a:t>
            </a:r>
            <a:r>
              <a:rPr lang="ru-RU" sz="1600" dirty="0">
                <a:solidFill>
                  <a:prstClr val="black"/>
                </a:solidFill>
                <a:latin typeface="Times New Roman"/>
              </a:rPr>
              <a:t>необходимость проведения испытаний ГСМ и СЖ в следующих </a:t>
            </a:r>
            <a:endParaRPr lang="ru-RU" sz="1600" dirty="0" smtClean="0">
              <a:solidFill>
                <a:prstClr val="black"/>
              </a:solidFill>
              <a:latin typeface="Times New Roman"/>
            </a:endParaRPr>
          </a:p>
          <a:p>
            <a:pPr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</a:rPr>
              <a:t>ситуациях</a:t>
            </a:r>
            <a:r>
              <a:rPr lang="ru-RU" sz="1600" dirty="0">
                <a:solidFill>
                  <a:prstClr val="black"/>
                </a:solidFill>
                <a:latin typeface="Times New Roman"/>
              </a:rPr>
              <a:t>: </a:t>
            </a:r>
          </a:p>
          <a:p>
            <a:pPr>
              <a:defRPr/>
            </a:pPr>
            <a:r>
              <a:rPr lang="ru-RU" sz="1600" dirty="0">
                <a:solidFill>
                  <a:prstClr val="black"/>
                </a:solidFill>
                <a:latin typeface="Times New Roman"/>
              </a:rPr>
              <a:t>а) изменение технологии производства ГСМ и СЖ;</a:t>
            </a:r>
          </a:p>
          <a:p>
            <a:pPr>
              <a:defRPr/>
            </a:pPr>
            <a:r>
              <a:rPr lang="ru-RU" sz="1600" dirty="0">
                <a:solidFill>
                  <a:prstClr val="black"/>
                </a:solidFill>
                <a:latin typeface="Times New Roman"/>
              </a:rPr>
              <a:t>б) изменение состава ГСМ и СЖ;</a:t>
            </a:r>
          </a:p>
          <a:p>
            <a:pPr>
              <a:defRPr/>
            </a:pPr>
            <a:r>
              <a:rPr lang="ru-RU" sz="1600" dirty="0">
                <a:solidFill>
                  <a:prstClr val="black"/>
                </a:solidFill>
                <a:latin typeface="Times New Roman"/>
              </a:rPr>
              <a:t>в) освоение производства ГСМ и СЖ на новом предприятии;</a:t>
            </a:r>
          </a:p>
          <a:p>
            <a:pPr>
              <a:defRPr/>
            </a:pPr>
            <a:r>
              <a:rPr lang="ru-RU" sz="1600" dirty="0">
                <a:solidFill>
                  <a:prstClr val="black"/>
                </a:solidFill>
                <a:latin typeface="Times New Roman"/>
              </a:rPr>
              <a:t>г) периодические испытания серийно-выпускаемых ГСМ и СЖ в объеме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</a:rPr>
              <a:t>перечня</a:t>
            </a:r>
          </a:p>
          <a:p>
            <a:pPr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/>
              </a:rPr>
              <a:t>методов, установленного нормативно-техническими документами;</a:t>
            </a:r>
          </a:p>
          <a:p>
            <a:pPr>
              <a:defRPr/>
            </a:pPr>
            <a:r>
              <a:rPr lang="ru-RU" sz="1600" dirty="0">
                <a:solidFill>
                  <a:prstClr val="black"/>
                </a:solidFill>
                <a:latin typeface="Times New Roman"/>
              </a:rPr>
              <a:t>д)  определить порядок формирования межведомственного Экспертного Совета.</a:t>
            </a:r>
          </a:p>
        </p:txBody>
      </p:sp>
    </p:spTree>
    <p:extLst>
      <p:ext uri="{BB962C8B-B14F-4D97-AF65-F5344CB8AC3E}">
        <p14:creationId xmlns:p14="http://schemas.microsoft.com/office/powerpoint/2010/main" val="404788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2" name="AutoShape 22"/>
          <p:cNvSpPr>
            <a:spLocks noChangeArrowheads="1"/>
          </p:cNvSpPr>
          <p:nvPr/>
        </p:nvSpPr>
        <p:spPr bwMode="gray">
          <a:xfrm>
            <a:off x="1905000" y="304800"/>
            <a:ext cx="5257800" cy="87790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45783" name="Text Box 23"/>
          <p:cNvSpPr txBox="1">
            <a:spLocks noChangeArrowheads="1"/>
          </p:cNvSpPr>
          <p:nvPr/>
        </p:nvSpPr>
        <p:spPr bwMode="auto">
          <a:xfrm>
            <a:off x="1892300" y="228601"/>
            <a:ext cx="5410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i="1" dirty="0">
                <a:solidFill>
                  <a:prstClr val="black"/>
                </a:solidFill>
                <a:latin typeface="Times New Roman"/>
              </a:rPr>
              <a:t>Организационная структура Системы</a:t>
            </a:r>
          </a:p>
        </p:txBody>
      </p:sp>
      <p:pic>
        <p:nvPicPr>
          <p:cNvPr id="44035" name="Picture 21" descr="C:\Users\Брюховецкий В А\Химмотологический центр\НИИСУ\НИ ИСУ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6525" y="76200"/>
            <a:ext cx="123507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 descr="C:\Users\Брюховецкий В А\Desktop\гсм3.t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4800" y="304801"/>
            <a:ext cx="1050925" cy="7921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43" name="Rectangle 132"/>
          <p:cNvSpPr>
            <a:spLocks noChangeArrowheads="1"/>
          </p:cNvSpPr>
          <p:nvPr/>
        </p:nvSpPr>
        <p:spPr bwMode="auto">
          <a:xfrm>
            <a:off x="304800" y="6209506"/>
            <a:ext cx="84582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200" dirty="0">
                <a:solidFill>
                  <a:prstClr val="black"/>
                </a:solidFill>
              </a:rPr>
              <a:t>** - в состав Экспертного Совета Системы входят: ведущие специалисты КБ, заводов-изготовителей техники, </a:t>
            </a:r>
            <a:r>
              <a:rPr lang="ru-RU" sz="1200" dirty="0" smtClean="0">
                <a:solidFill>
                  <a:prstClr val="black"/>
                </a:solidFill>
              </a:rPr>
              <a:t>заводов -</a:t>
            </a:r>
            <a:r>
              <a:rPr lang="ru-RU" sz="1200" dirty="0">
                <a:solidFill>
                  <a:prstClr val="black"/>
                </a:solidFill>
              </a:rPr>
              <a:t>изготовителей продукции, НИИ по направлениям и разработчика (автора) продукции.</a:t>
            </a:r>
          </a:p>
        </p:txBody>
      </p:sp>
      <p:sp>
        <p:nvSpPr>
          <p:cNvPr id="44" name="Rectangle 132"/>
          <p:cNvSpPr>
            <a:spLocks noChangeArrowheads="1"/>
          </p:cNvSpPr>
          <p:nvPr/>
        </p:nvSpPr>
        <p:spPr bwMode="auto">
          <a:xfrm>
            <a:off x="304800" y="5589240"/>
            <a:ext cx="84582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200" dirty="0">
                <a:solidFill>
                  <a:prstClr val="black"/>
                </a:solidFill>
              </a:rPr>
              <a:t>* - в состав Совета Системы входят: представители НП «Союз </a:t>
            </a:r>
            <a:r>
              <a:rPr lang="ru-RU" sz="1200" dirty="0" err="1">
                <a:solidFill>
                  <a:prstClr val="black"/>
                </a:solidFill>
              </a:rPr>
              <a:t>авиапроизводителей</a:t>
            </a:r>
            <a:r>
              <a:rPr lang="ru-RU" sz="1200" dirty="0">
                <a:solidFill>
                  <a:prstClr val="black"/>
                </a:solidFill>
              </a:rPr>
              <a:t>», Ассоциации «Союз авиационного двигателестроения» и руководители (полномочные представители) организаций участников Системы;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082331" y="1981201"/>
            <a:ext cx="6537670" cy="3248000"/>
            <a:chOff x="1092201" y="1981201"/>
            <a:chExt cx="6537670" cy="3248000"/>
          </a:xfrm>
        </p:grpSpPr>
        <p:sp>
          <p:nvSpPr>
            <p:cNvPr id="245892" name="Rectangle 132"/>
            <p:cNvSpPr>
              <a:spLocks noChangeArrowheads="1"/>
            </p:cNvSpPr>
            <p:nvPr/>
          </p:nvSpPr>
          <p:spPr bwMode="auto">
            <a:xfrm>
              <a:off x="5930901" y="2204865"/>
              <a:ext cx="1689100" cy="26916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600" dirty="0">
                  <a:solidFill>
                    <a:prstClr val="black"/>
                  </a:solidFill>
                </a:rPr>
                <a:t>Совет Системы* </a:t>
              </a:r>
              <a:endParaRPr lang="ru-RU" sz="1600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245893" name="Rectangle 133"/>
            <p:cNvSpPr>
              <a:spLocks noChangeArrowheads="1"/>
            </p:cNvSpPr>
            <p:nvPr/>
          </p:nvSpPr>
          <p:spPr bwMode="auto">
            <a:xfrm>
              <a:off x="3328294" y="1981201"/>
              <a:ext cx="2133599" cy="7397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</a:rPr>
                <a:t>Руководящий орган Системы</a:t>
              </a:r>
            </a:p>
            <a:p>
              <a:pPr algn="ctr"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</a:rPr>
                <a:t>(ФГУП </a:t>
              </a:r>
              <a:r>
                <a:rPr lang="ru-RU" sz="1400" dirty="0" smtClean="0">
                  <a:solidFill>
                    <a:prstClr val="black"/>
                  </a:solidFill>
                  <a:latin typeface="Arial" pitchFamily="34" charset="0"/>
                </a:rPr>
                <a:t>«НИИСУ»)</a:t>
              </a:r>
              <a:endParaRPr lang="ru-RU" sz="1400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45895" name="Rectangle 135"/>
            <p:cNvSpPr>
              <a:spLocks noChangeArrowheads="1"/>
            </p:cNvSpPr>
            <p:nvPr/>
          </p:nvSpPr>
          <p:spPr bwMode="auto">
            <a:xfrm>
              <a:off x="1092202" y="3362547"/>
              <a:ext cx="1714500" cy="48166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400" dirty="0" smtClean="0">
                  <a:solidFill>
                    <a:prstClr val="black"/>
                  </a:solidFill>
                  <a:latin typeface="Arial" pitchFamily="34" charset="0"/>
                </a:rPr>
                <a:t>Аккредитующий орган</a:t>
              </a:r>
              <a:endParaRPr lang="ru-RU" sz="1400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45896" name="Rectangle 136"/>
            <p:cNvSpPr>
              <a:spLocks noChangeArrowheads="1"/>
            </p:cNvSpPr>
            <p:nvPr/>
          </p:nvSpPr>
          <p:spPr bwMode="auto">
            <a:xfrm>
              <a:off x="3328293" y="4724401"/>
              <a:ext cx="2133600" cy="5048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400" dirty="0">
                  <a:solidFill>
                    <a:prstClr val="black"/>
                  </a:solidFill>
                  <a:latin typeface="Georgia" pitchFamily="18" charset="0"/>
                </a:rPr>
                <a:t>Орган по </a:t>
              </a:r>
              <a:r>
                <a:rPr lang="ru-RU" sz="1400" dirty="0" smtClean="0">
                  <a:solidFill>
                    <a:prstClr val="black"/>
                  </a:solidFill>
                  <a:latin typeface="Georgia" pitchFamily="18" charset="0"/>
                </a:rPr>
                <a:t>сертификации</a:t>
              </a:r>
              <a:endParaRPr lang="ru-RU" sz="1400" dirty="0">
                <a:solidFill>
                  <a:prstClr val="black"/>
                </a:solidFill>
                <a:latin typeface="Georgia" pitchFamily="18" charset="0"/>
              </a:endParaRPr>
            </a:p>
            <a:p>
              <a:pPr algn="ctr">
                <a:defRPr/>
              </a:pPr>
              <a:endParaRPr lang="ru-RU" sz="1200" dirty="0">
                <a:solidFill>
                  <a:prstClr val="black"/>
                </a:solidFill>
                <a:latin typeface="Georgia" pitchFamily="18" charset="0"/>
              </a:endParaRPr>
            </a:p>
          </p:txBody>
        </p:sp>
        <p:sp>
          <p:nvSpPr>
            <p:cNvPr id="245897" name="Rectangle 137"/>
            <p:cNvSpPr>
              <a:spLocks noChangeArrowheads="1"/>
            </p:cNvSpPr>
            <p:nvPr/>
          </p:nvSpPr>
          <p:spPr bwMode="auto">
            <a:xfrm>
              <a:off x="5930899" y="4724401"/>
              <a:ext cx="1689100" cy="5048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400" dirty="0" smtClean="0">
                  <a:solidFill>
                    <a:prstClr val="black"/>
                  </a:solidFill>
                  <a:latin typeface="Arial" pitchFamily="34" charset="0"/>
                </a:rPr>
                <a:t>Экспертный совет Системы**</a:t>
              </a:r>
              <a:endParaRPr lang="ru-RU" sz="1400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45900" name="Rectangle 140"/>
            <p:cNvSpPr>
              <a:spLocks noChangeArrowheads="1"/>
            </p:cNvSpPr>
            <p:nvPr/>
          </p:nvSpPr>
          <p:spPr bwMode="auto">
            <a:xfrm>
              <a:off x="1092201" y="4733926"/>
              <a:ext cx="1714500" cy="4952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</a:rPr>
                <a:t>Испытательные лаборатории</a:t>
              </a:r>
            </a:p>
          </p:txBody>
        </p:sp>
        <p:sp>
          <p:nvSpPr>
            <p:cNvPr id="44043" name="Line 141"/>
            <p:cNvSpPr>
              <a:spLocks noChangeShapeType="1"/>
            </p:cNvSpPr>
            <p:nvPr/>
          </p:nvSpPr>
          <p:spPr bwMode="auto">
            <a:xfrm>
              <a:off x="1892300" y="3844208"/>
              <a:ext cx="0" cy="889716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044" name="Line 142"/>
            <p:cNvSpPr>
              <a:spLocks noChangeShapeType="1"/>
            </p:cNvSpPr>
            <p:nvPr/>
          </p:nvSpPr>
          <p:spPr bwMode="auto">
            <a:xfrm>
              <a:off x="5452813" y="2725738"/>
              <a:ext cx="1423444" cy="627505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045" name="Line 143"/>
            <p:cNvSpPr>
              <a:spLocks noChangeShapeType="1"/>
            </p:cNvSpPr>
            <p:nvPr/>
          </p:nvSpPr>
          <p:spPr bwMode="auto">
            <a:xfrm>
              <a:off x="5461894" y="2362200"/>
              <a:ext cx="469007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5904" name="Line 144"/>
            <p:cNvSpPr>
              <a:spLocks noChangeShapeType="1"/>
            </p:cNvSpPr>
            <p:nvPr/>
          </p:nvSpPr>
          <p:spPr bwMode="auto">
            <a:xfrm>
              <a:off x="4432165" y="3844209"/>
              <a:ext cx="0" cy="873046"/>
            </a:xfrm>
            <a:prstGeom prst="line">
              <a:avLst/>
            </a:prstGeom>
            <a:ln>
              <a:headEnd type="triangle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047" name="Line 146"/>
            <p:cNvSpPr>
              <a:spLocks noChangeShapeType="1"/>
            </p:cNvSpPr>
            <p:nvPr/>
          </p:nvSpPr>
          <p:spPr bwMode="auto">
            <a:xfrm>
              <a:off x="2809875" y="3667123"/>
              <a:ext cx="1622291" cy="1050129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048" name="Line 147"/>
            <p:cNvSpPr>
              <a:spLocks noChangeShapeType="1"/>
            </p:cNvSpPr>
            <p:nvPr/>
          </p:nvSpPr>
          <p:spPr bwMode="auto">
            <a:xfrm>
              <a:off x="2806700" y="3667125"/>
              <a:ext cx="769229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049" name="Line 148"/>
            <p:cNvSpPr>
              <a:spLocks noChangeShapeType="1"/>
            </p:cNvSpPr>
            <p:nvPr/>
          </p:nvSpPr>
          <p:spPr bwMode="auto">
            <a:xfrm flipV="1">
              <a:off x="2809876" y="4991100"/>
              <a:ext cx="521593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050" name="Line 149"/>
            <p:cNvSpPr>
              <a:spLocks noChangeShapeType="1"/>
            </p:cNvSpPr>
            <p:nvPr/>
          </p:nvSpPr>
          <p:spPr bwMode="auto">
            <a:xfrm>
              <a:off x="5452814" y="4991100"/>
              <a:ext cx="469007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053" name="Line 152"/>
            <p:cNvSpPr>
              <a:spLocks noChangeShapeType="1"/>
            </p:cNvSpPr>
            <p:nvPr/>
          </p:nvSpPr>
          <p:spPr bwMode="auto">
            <a:xfrm flipH="1">
              <a:off x="1892301" y="2720975"/>
              <a:ext cx="1435993" cy="641571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056" name="Line 151"/>
            <p:cNvSpPr>
              <a:spLocks noChangeShapeType="1"/>
            </p:cNvSpPr>
            <p:nvPr/>
          </p:nvSpPr>
          <p:spPr bwMode="auto">
            <a:xfrm>
              <a:off x="1206500" y="4648200"/>
              <a:ext cx="0" cy="762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057" name="Line 147"/>
            <p:cNvSpPr>
              <a:spLocks noChangeShapeType="1"/>
            </p:cNvSpPr>
            <p:nvPr/>
          </p:nvSpPr>
          <p:spPr bwMode="auto">
            <a:xfrm>
              <a:off x="1206500" y="4648200"/>
              <a:ext cx="16764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059" name="Line 147"/>
            <p:cNvSpPr>
              <a:spLocks noChangeShapeType="1"/>
            </p:cNvSpPr>
            <p:nvPr/>
          </p:nvSpPr>
          <p:spPr bwMode="auto">
            <a:xfrm flipH="1" flipV="1">
              <a:off x="2959100" y="4571998"/>
              <a:ext cx="0" cy="513186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060" name="Line 151"/>
            <p:cNvSpPr>
              <a:spLocks noChangeShapeType="1"/>
            </p:cNvSpPr>
            <p:nvPr/>
          </p:nvSpPr>
          <p:spPr bwMode="auto">
            <a:xfrm>
              <a:off x="1282700" y="4572000"/>
              <a:ext cx="0" cy="762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061" name="Line 147"/>
            <p:cNvSpPr>
              <a:spLocks noChangeShapeType="1"/>
            </p:cNvSpPr>
            <p:nvPr/>
          </p:nvSpPr>
          <p:spPr bwMode="auto">
            <a:xfrm>
              <a:off x="1282700" y="4572000"/>
              <a:ext cx="16764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063" name="Line 147"/>
            <p:cNvSpPr>
              <a:spLocks noChangeShapeType="1"/>
            </p:cNvSpPr>
            <p:nvPr/>
          </p:nvSpPr>
          <p:spPr bwMode="auto">
            <a:xfrm flipV="1">
              <a:off x="2882900" y="4648201"/>
              <a:ext cx="0" cy="5810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Rectangle 132"/>
            <p:cNvSpPr>
              <a:spLocks noChangeArrowheads="1"/>
            </p:cNvSpPr>
            <p:nvPr/>
          </p:nvSpPr>
          <p:spPr bwMode="auto">
            <a:xfrm>
              <a:off x="5940771" y="3353243"/>
              <a:ext cx="1689100" cy="48166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" pitchFamily="34" charset="0"/>
                </a:rPr>
                <a:t>Реестр </a:t>
              </a:r>
              <a:endParaRPr lang="ru-RU" sz="1400" dirty="0" smtClean="0">
                <a:solidFill>
                  <a:prstClr val="black"/>
                </a:solidFill>
                <a:latin typeface="Arial" pitchFamily="34" charset="0"/>
              </a:endParaRPr>
            </a:p>
            <a:p>
              <a:pPr algn="ctr">
                <a:defRPr/>
              </a:pPr>
              <a:r>
                <a:rPr lang="ru-RU" sz="1400" dirty="0" smtClean="0">
                  <a:solidFill>
                    <a:prstClr val="black"/>
                  </a:solidFill>
                  <a:latin typeface="Arial" pitchFamily="34" charset="0"/>
                </a:rPr>
                <a:t>системы</a:t>
              </a:r>
              <a:endParaRPr lang="ru-RU" sz="1400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4067" name="Line 143"/>
            <p:cNvSpPr>
              <a:spLocks noChangeShapeType="1"/>
            </p:cNvSpPr>
            <p:nvPr/>
          </p:nvSpPr>
          <p:spPr bwMode="auto">
            <a:xfrm flipV="1">
              <a:off x="4432166" y="3667123"/>
              <a:ext cx="1498735" cy="1050129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2" name="Line 144"/>
            <p:cNvSpPr>
              <a:spLocks noChangeShapeType="1"/>
            </p:cNvSpPr>
            <p:nvPr/>
          </p:nvSpPr>
          <p:spPr bwMode="auto">
            <a:xfrm>
              <a:off x="4424798" y="2725739"/>
              <a:ext cx="7367" cy="636808"/>
            </a:xfrm>
            <a:prstGeom prst="line">
              <a:avLst/>
            </a:prstGeom>
            <a:ln>
              <a:headEnd type="triangle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Rectangle 132"/>
            <p:cNvSpPr>
              <a:spLocks noChangeArrowheads="1"/>
            </p:cNvSpPr>
            <p:nvPr/>
          </p:nvSpPr>
          <p:spPr bwMode="auto">
            <a:xfrm>
              <a:off x="3568702" y="3362547"/>
              <a:ext cx="1685039" cy="48166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400" dirty="0" smtClean="0">
                  <a:solidFill>
                    <a:prstClr val="black"/>
                  </a:solidFill>
                  <a:latin typeface="Arial" pitchFamily="34" charset="0"/>
                </a:rPr>
                <a:t>Апелляционная комиссия</a:t>
              </a:r>
              <a:endParaRPr lang="ru-RU" sz="1400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cxnSp>
        <p:nvCxnSpPr>
          <p:cNvPr id="4" name="Прямая соединительная линия 3"/>
          <p:cNvCxnSpPr/>
          <p:nvPr/>
        </p:nvCxnSpPr>
        <p:spPr>
          <a:xfrm flipH="1">
            <a:off x="2806700" y="5229201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882900" y="5085184"/>
            <a:ext cx="663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3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1" descr="C:\Users\Брюховецкий В А\Химмотологический центр\НИИСУ\НИ ИСУ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1" y="76200"/>
            <a:ext cx="123507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Брюховецкий В А\Desktop\гсм3.t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1000" y="152401"/>
            <a:ext cx="1050925" cy="7921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7" name="AutoShape 22"/>
          <p:cNvSpPr>
            <a:spLocks noChangeArrowheads="1"/>
          </p:cNvSpPr>
          <p:nvPr/>
        </p:nvSpPr>
        <p:spPr bwMode="gray">
          <a:xfrm>
            <a:off x="1828800" y="281782"/>
            <a:ext cx="5562600" cy="533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2400" i="1" dirty="0"/>
              <a:t>Основные функции участников системы</a:t>
            </a:r>
          </a:p>
        </p:txBody>
      </p:sp>
      <p:sp>
        <p:nvSpPr>
          <p:cNvPr id="45060" name="TextBox 11"/>
          <p:cNvSpPr txBox="1">
            <a:spLocks noChangeArrowheads="1"/>
          </p:cNvSpPr>
          <p:nvPr/>
        </p:nvSpPr>
        <p:spPr bwMode="auto">
          <a:xfrm>
            <a:off x="0" y="838200"/>
            <a:ext cx="91440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628650" algn="l"/>
              </a:tabLst>
            </a:pPr>
            <a:r>
              <a:rPr lang="ru-RU" sz="1200" b="1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Совет Системы:</a:t>
            </a:r>
            <a:r>
              <a:rPr lang="ru-RU" sz="12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 </a:t>
            </a:r>
          </a:p>
          <a:p>
            <a:pPr algn="just">
              <a:tabLst>
                <a:tab pos="628650" algn="l"/>
              </a:tabLst>
            </a:pPr>
            <a:r>
              <a:rPr lang="ru-RU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‑ формирование основных направлений развития Системы;</a:t>
            </a:r>
          </a:p>
          <a:p>
            <a:pPr algn="just" eaLnBrk="0" hangingPunct="0">
              <a:tabLst>
                <a:tab pos="628650" algn="l"/>
              </a:tabLst>
            </a:pPr>
            <a:r>
              <a:rPr lang="ru-RU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 ‑ рассмотрение предложений по совершенствованию нормативных и методических документов Системы;</a:t>
            </a:r>
          </a:p>
          <a:p>
            <a:pPr algn="just" eaLnBrk="0" hangingPunct="0">
              <a:tabLst>
                <a:tab pos="628650" algn="l"/>
              </a:tabLst>
            </a:pPr>
            <a:r>
              <a:rPr lang="ru-RU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 ‑ определение политики Системы, правил сертификации, правил аттестации экспертов, ОС и ИЛ.</a:t>
            </a:r>
          </a:p>
          <a:p>
            <a:pPr algn="ctr" eaLnBrk="0" hangingPunct="0">
              <a:tabLst>
                <a:tab pos="628650" algn="l"/>
              </a:tabLst>
            </a:pPr>
            <a:r>
              <a:rPr lang="ru-RU" sz="1200" b="1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Руководящий орган Системы:</a:t>
            </a:r>
            <a:r>
              <a:rPr lang="ru-RU" sz="12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 </a:t>
            </a:r>
          </a:p>
          <a:p>
            <a:pPr algn="just" eaLnBrk="0" hangingPunct="0">
              <a:tabLst>
                <a:tab pos="628650" algn="l"/>
              </a:tabLst>
            </a:pPr>
            <a:r>
              <a:rPr lang="ru-RU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‑ организация и координация деятельности участников Системы;</a:t>
            </a:r>
          </a:p>
          <a:p>
            <a:pPr algn="just" eaLnBrk="0" hangingPunct="0">
              <a:tabLst>
                <a:tab pos="628650" algn="l"/>
              </a:tabLst>
            </a:pPr>
            <a:r>
              <a:rPr lang="ru-RU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 ‑ обеспечение единой технической политики в области сертификации в сфере действия Системы;</a:t>
            </a:r>
          </a:p>
          <a:p>
            <a:pPr algn="just" eaLnBrk="0" hangingPunct="0">
              <a:tabLst>
                <a:tab pos="628650" algn="l"/>
              </a:tabLst>
            </a:pPr>
            <a:r>
              <a:rPr lang="ru-RU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 ‑ утверждение организационно-методических документов Системы;</a:t>
            </a:r>
          </a:p>
          <a:p>
            <a:pPr algn="just" eaLnBrk="0" hangingPunct="0">
              <a:tabLst>
                <a:tab pos="628650" algn="l"/>
              </a:tabLst>
            </a:pPr>
            <a:r>
              <a:rPr lang="ru-RU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 ‑ участие в создании и совершенствовании нормативно-технической базы по сертификации;</a:t>
            </a:r>
          </a:p>
          <a:p>
            <a:pPr algn="just" eaLnBrk="0" hangingPunct="0">
              <a:tabLst>
                <a:tab pos="628650" algn="l"/>
              </a:tabLst>
            </a:pPr>
            <a:r>
              <a:rPr lang="ru-RU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 ‑ определение номенклатуры продукции, работ, услуг, которая сертифицируется в Системе;</a:t>
            </a:r>
          </a:p>
          <a:p>
            <a:pPr algn="just" eaLnBrk="0" hangingPunct="0">
              <a:tabLst>
                <a:tab pos="628650" algn="l"/>
              </a:tabLst>
            </a:pPr>
            <a:r>
              <a:rPr lang="ru-RU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 ‑ взаимодействие с предприятиями, организациями и учреждениями исполнительной власти и бизнеса;</a:t>
            </a:r>
          </a:p>
          <a:p>
            <a:pPr algn="just" eaLnBrk="0" hangingPunct="0">
              <a:tabLst>
                <a:tab pos="628650" algn="l"/>
              </a:tabLst>
            </a:pPr>
            <a:r>
              <a:rPr lang="ru-RU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 ‑ установление принципов ценообразования при сертификации и аттестации;</a:t>
            </a:r>
          </a:p>
          <a:p>
            <a:pPr algn="just" eaLnBrk="0" hangingPunct="0">
              <a:tabLst>
                <a:tab pos="628650" algn="l"/>
              </a:tabLst>
            </a:pPr>
            <a:r>
              <a:rPr lang="ru-RU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 ‑ взаимодействие с органами зарубежных стран и международными организациями по вопросам сертификации;</a:t>
            </a:r>
          </a:p>
          <a:p>
            <a:pPr algn="just" eaLnBrk="0" hangingPunct="0">
              <a:tabLst>
                <a:tab pos="628650" algn="l"/>
              </a:tabLst>
            </a:pPr>
            <a:r>
              <a:rPr lang="ru-RU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 ‑ контроль за выполнением участниками положений Системы.</a:t>
            </a:r>
          </a:p>
          <a:p>
            <a:pPr algn="ctr" eaLnBrk="0" hangingPunct="0">
              <a:tabLst>
                <a:tab pos="628650" algn="l"/>
              </a:tabLst>
            </a:pPr>
            <a:r>
              <a:rPr lang="ru-RU" sz="1200" b="1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Апелляционная комиссия:</a:t>
            </a:r>
            <a:r>
              <a:rPr lang="ru-RU" sz="12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 </a:t>
            </a:r>
          </a:p>
          <a:p>
            <a:pPr algn="just" eaLnBrk="0" hangingPunct="0">
              <a:tabLst>
                <a:tab pos="628650" algn="l"/>
              </a:tabLst>
            </a:pPr>
            <a:r>
              <a:rPr lang="ru-RU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‑ прием и рассмотрение заявлений, апелляций (жалоб) по поводу действий органов по сертификации и испытательных лабораторий;</a:t>
            </a:r>
          </a:p>
          <a:p>
            <a:pPr algn="just" eaLnBrk="0" hangingPunct="0">
              <a:tabLst>
                <a:tab pos="628650" algn="l"/>
              </a:tabLst>
            </a:pPr>
            <a:r>
              <a:rPr lang="ru-RU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 ‑ составление предложений, рекомендаций Руководящему органу Системы по предупреждению повторения апелляций (жалоб).</a:t>
            </a:r>
          </a:p>
          <a:p>
            <a:pPr algn="ctr" eaLnBrk="0" hangingPunct="0">
              <a:tabLst>
                <a:tab pos="628650" algn="l"/>
              </a:tabLst>
            </a:pPr>
            <a:r>
              <a:rPr lang="ru-RU" sz="1200" b="1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Экспертный совет:</a:t>
            </a:r>
            <a:r>
              <a:rPr lang="ru-RU" sz="12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 </a:t>
            </a:r>
          </a:p>
          <a:p>
            <a:pPr algn="just" eaLnBrk="0" hangingPunct="0">
              <a:tabLst>
                <a:tab pos="628650" algn="l"/>
              </a:tabLst>
            </a:pPr>
            <a:r>
              <a:rPr lang="ru-RU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 ‑ разработка программ по испытанию ГСМ;</a:t>
            </a:r>
          </a:p>
          <a:p>
            <a:pPr algn="just" eaLnBrk="0" hangingPunct="0">
              <a:tabLst>
                <a:tab pos="628650" algn="l"/>
              </a:tabLst>
            </a:pPr>
            <a:r>
              <a:rPr lang="ru-RU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 ‑ разработка и утверждение методик проведения испытаний ГСМ;</a:t>
            </a:r>
          </a:p>
          <a:p>
            <a:pPr algn="just" eaLnBrk="0" hangingPunct="0">
              <a:tabLst>
                <a:tab pos="628650" algn="l"/>
              </a:tabLst>
            </a:pPr>
            <a:r>
              <a:rPr lang="ru-RU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 ‑ рассмотрение результатов испытаний и подготовка заключения о возможности использования ГСМ  (о допуске к очередному этапу испытаний).</a:t>
            </a:r>
          </a:p>
          <a:p>
            <a:pPr algn="ctr" eaLnBrk="0" hangingPunct="0">
              <a:tabLst>
                <a:tab pos="628650" algn="l"/>
              </a:tabLst>
            </a:pPr>
            <a:r>
              <a:rPr lang="ru-RU" sz="1200" b="1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Орган по аттестации:</a:t>
            </a:r>
          </a:p>
          <a:p>
            <a:pPr algn="just" eaLnBrk="0" hangingPunct="0">
              <a:tabLst>
                <a:tab pos="628650" algn="l"/>
              </a:tabLst>
            </a:pPr>
            <a:r>
              <a:rPr lang="ru-RU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 ‑ аттестация экспертов, ОС и ИЛ;</a:t>
            </a:r>
          </a:p>
          <a:p>
            <a:pPr algn="just" eaLnBrk="0" hangingPunct="0">
              <a:tabLst>
                <a:tab pos="628650" algn="l"/>
              </a:tabLst>
            </a:pPr>
            <a:r>
              <a:rPr lang="ru-RU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 ‑ ведение учета и базы данных выданных сертификатов соответствия, свидетельств об аттестации экспертов, ОС и ИЛ.</a:t>
            </a:r>
          </a:p>
          <a:p>
            <a:pPr algn="ctr" eaLnBrk="0" hangingPunct="0">
              <a:tabLst>
                <a:tab pos="628650" algn="l"/>
              </a:tabLst>
            </a:pPr>
            <a:r>
              <a:rPr lang="ru-RU" sz="1200" b="1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Орган по сертификации:</a:t>
            </a:r>
            <a:endParaRPr lang="ru-RU" sz="1200" dirty="0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  <a:p>
            <a:pPr algn="just" eaLnBrk="0" hangingPunct="0">
              <a:tabLst>
                <a:tab pos="628650" algn="l"/>
              </a:tabLst>
            </a:pPr>
            <a:r>
              <a:rPr lang="en-US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 </a:t>
            </a:r>
            <a:r>
              <a:rPr lang="ru-RU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‑</a:t>
            </a:r>
            <a:r>
              <a:rPr lang="en-US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 </a:t>
            </a:r>
            <a:r>
              <a:rPr lang="ru-RU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проведение сертификации в соответствии с правилами Системы;</a:t>
            </a:r>
          </a:p>
          <a:p>
            <a:pPr algn="just" eaLnBrk="0" hangingPunct="0">
              <a:tabLst>
                <a:tab pos="628650" algn="l"/>
              </a:tabLst>
            </a:pPr>
            <a:r>
              <a:rPr lang="en-US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 </a:t>
            </a:r>
            <a:r>
              <a:rPr lang="ru-RU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‑</a:t>
            </a:r>
            <a:r>
              <a:rPr lang="en-US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 </a:t>
            </a:r>
            <a:r>
              <a:rPr lang="ru-RU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участие в подготовке и согласовании программ обучения экспертов по направлению и проведение стажировок кандидатов в эксперты;</a:t>
            </a:r>
          </a:p>
          <a:p>
            <a:pPr algn="just" eaLnBrk="0" hangingPunct="0">
              <a:tabLst>
                <a:tab pos="628650" algn="l"/>
              </a:tabLst>
            </a:pPr>
            <a:r>
              <a:rPr lang="en-US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 </a:t>
            </a:r>
            <a:r>
              <a:rPr lang="ru-RU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‑</a:t>
            </a:r>
            <a:r>
              <a:rPr lang="en-US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 </a:t>
            </a:r>
            <a:r>
              <a:rPr lang="ru-RU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подготовка представлений на кандидатов в эксперты для Реестр Системы;</a:t>
            </a:r>
          </a:p>
          <a:p>
            <a:pPr algn="just" eaLnBrk="0" hangingPunct="0">
              <a:tabLst>
                <a:tab pos="628650" algn="l"/>
              </a:tabLst>
            </a:pPr>
            <a:r>
              <a:rPr lang="en-US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 </a:t>
            </a:r>
            <a:r>
              <a:rPr lang="ru-RU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‑</a:t>
            </a:r>
            <a:r>
              <a:rPr lang="en-US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 </a:t>
            </a:r>
            <a:r>
              <a:rPr lang="ru-RU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утверждение программ по испытанию ГСМ;</a:t>
            </a:r>
          </a:p>
          <a:p>
            <a:pPr algn="just" eaLnBrk="0" hangingPunct="0">
              <a:tabLst>
                <a:tab pos="628650" algn="l"/>
              </a:tabLst>
            </a:pPr>
            <a:r>
              <a:rPr lang="en-US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 </a:t>
            </a:r>
            <a:r>
              <a:rPr lang="ru-RU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‑</a:t>
            </a:r>
            <a:r>
              <a:rPr lang="en-US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 </a:t>
            </a:r>
            <a:r>
              <a:rPr lang="ru-RU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организация работы ЭС Системы; </a:t>
            </a:r>
          </a:p>
          <a:p>
            <a:pPr algn="ctr" eaLnBrk="0" hangingPunct="0">
              <a:tabLst>
                <a:tab pos="628650" algn="l"/>
              </a:tabLst>
            </a:pPr>
            <a:r>
              <a:rPr lang="ru-RU" sz="1200" b="1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Испытательные лаборатории</a:t>
            </a:r>
            <a:endParaRPr lang="ru-RU" sz="1200" dirty="0">
              <a:solidFill>
                <a:schemeClr val="bg1"/>
              </a:solidFill>
              <a:ea typeface="Times New Roman" pitchFamily="18" charset="0"/>
              <a:cs typeface="Arial" charset="0"/>
            </a:endParaRPr>
          </a:p>
          <a:p>
            <a:pPr algn="just" eaLnBrk="0" hangingPunct="0">
              <a:tabLst>
                <a:tab pos="628650" algn="l"/>
              </a:tabLst>
            </a:pPr>
            <a:r>
              <a:rPr lang="en-US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 </a:t>
            </a:r>
            <a:r>
              <a:rPr lang="ru-RU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‑</a:t>
            </a:r>
            <a:r>
              <a:rPr lang="en-US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 </a:t>
            </a:r>
            <a:r>
              <a:rPr lang="ru-RU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отбор образцов (проб) , идентификация и проведение испытаний продукции;</a:t>
            </a:r>
          </a:p>
          <a:p>
            <a:pPr algn="just" eaLnBrk="0" hangingPunct="0">
              <a:tabLst>
                <a:tab pos="628650" algn="l"/>
              </a:tabLst>
            </a:pPr>
            <a:r>
              <a:rPr lang="en-US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 </a:t>
            </a:r>
            <a:r>
              <a:rPr lang="ru-RU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‑</a:t>
            </a:r>
            <a:r>
              <a:rPr lang="en-US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 </a:t>
            </a:r>
            <a:r>
              <a:rPr lang="ru-RU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оформление и выдача протокола испытания, отчетов, заключений по результатам испытаний.</a:t>
            </a:r>
          </a:p>
          <a:p>
            <a:pPr algn="just" eaLnBrk="0" hangingPunct="0">
              <a:tabLst>
                <a:tab pos="628650" algn="l"/>
              </a:tabLst>
            </a:pPr>
            <a:r>
              <a:rPr lang="ru-RU" sz="1200" b="1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Заявители</a:t>
            </a:r>
            <a:r>
              <a:rPr lang="ru-RU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 – Нефтяные компании, нефтеперерабатывающие заводы, оптовые поставщики ГСМ и др.</a:t>
            </a:r>
          </a:p>
          <a:p>
            <a:pPr algn="just" eaLnBrk="0" hangingPunct="0">
              <a:tabLst>
                <a:tab pos="628650" algn="l"/>
              </a:tabLst>
            </a:pPr>
            <a:r>
              <a:rPr lang="ru-RU" sz="1200" b="1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Изготовители техники </a:t>
            </a:r>
            <a:r>
              <a:rPr lang="ru-RU" sz="1000" b="1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– </a:t>
            </a:r>
            <a:r>
              <a:rPr lang="ru-RU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КБ и заводы-изготовители техники и агрегатов.</a:t>
            </a:r>
          </a:p>
          <a:p>
            <a:pPr algn="just" eaLnBrk="0" hangingPunct="0">
              <a:tabLst>
                <a:tab pos="628650" algn="l"/>
              </a:tabLst>
            </a:pPr>
            <a:r>
              <a:rPr lang="ru-RU" sz="1200" b="1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Потребители ГСМ </a:t>
            </a:r>
            <a:r>
              <a:rPr lang="ru-RU" sz="1000" b="1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– </a:t>
            </a:r>
            <a:r>
              <a:rPr lang="ru-RU" sz="1000" dirty="0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Авиакомпании, аэропорты министерства и службы, эксплуатирующие военную технику и технику двойного назначения.</a:t>
            </a:r>
          </a:p>
          <a:p>
            <a:pPr>
              <a:tabLst>
                <a:tab pos="628650" algn="l"/>
              </a:tabLst>
            </a:pPr>
            <a:endParaRPr lang="ru-RU" sz="1000" dirty="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21" descr="C:\Users\Брюховецкий В А\Химмотологический центр\НИИСУ\НИ ИСУ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0325" y="144464"/>
            <a:ext cx="123507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Брюховецкий В А\Desktop\гсм3.t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8926" y="304801"/>
            <a:ext cx="1050925" cy="7921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7" name="AutoShape 22"/>
          <p:cNvSpPr>
            <a:spLocks noChangeArrowheads="1"/>
          </p:cNvSpPr>
          <p:nvPr/>
        </p:nvSpPr>
        <p:spPr bwMode="gray">
          <a:xfrm>
            <a:off x="1905000" y="453232"/>
            <a:ext cx="5334000" cy="533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i="1" dirty="0"/>
              <a:t>Процесс сертификации</a:t>
            </a:r>
          </a:p>
        </p:txBody>
      </p:sp>
      <p:pic>
        <p:nvPicPr>
          <p:cNvPr id="1026" name="Picture 2" descr="F:\процесс допуска\процесс допуска 10.09.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448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AutoShape 3"/>
          <p:cNvSpPr>
            <a:spLocks noChangeArrowheads="1"/>
          </p:cNvSpPr>
          <p:nvPr/>
        </p:nvSpPr>
        <p:spPr bwMode="gray">
          <a:xfrm>
            <a:off x="395536" y="1705347"/>
            <a:ext cx="8496944" cy="4320480"/>
          </a:xfrm>
          <a:prstGeom prst="roundRect">
            <a:avLst>
              <a:gd name="adj" fmla="val 6523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dirty="0">
                <a:solidFill>
                  <a:prstClr val="black"/>
                </a:solidFill>
              </a:rPr>
              <a:t>Проведение испытаний в рамках предлагаемой системы позволит обеспечить</a:t>
            </a:r>
            <a:r>
              <a:rPr lang="ru-RU" sz="1400" dirty="0" smtClean="0">
                <a:solidFill>
                  <a:prstClr val="black"/>
                </a:solidFill>
              </a:rPr>
              <a:t>:</a:t>
            </a:r>
            <a:endParaRPr lang="ru-RU" sz="14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- организацию </a:t>
            </a:r>
            <a:r>
              <a:rPr lang="ru-RU" sz="1400" dirty="0">
                <a:solidFill>
                  <a:prstClr val="black"/>
                </a:solidFill>
              </a:rPr>
              <a:t>испытаний новых </a:t>
            </a:r>
            <a:r>
              <a:rPr lang="ru-RU" sz="1400" dirty="0" smtClean="0">
                <a:solidFill>
                  <a:prstClr val="black"/>
                </a:solidFill>
              </a:rPr>
              <a:t>ГСМ и СЖ </a:t>
            </a:r>
            <a:r>
              <a:rPr lang="ru-RU" sz="1400" dirty="0">
                <a:solidFill>
                  <a:prstClr val="black"/>
                </a:solidFill>
              </a:rPr>
              <a:t>в соответствии с международными правилами и </a:t>
            </a:r>
            <a:r>
              <a:rPr lang="ru-RU" sz="1400" dirty="0" smtClean="0">
                <a:solidFill>
                  <a:prstClr val="black"/>
                </a:solidFill>
              </a:rPr>
              <a:t>российским</a:t>
            </a:r>
          </a:p>
          <a:p>
            <a:pPr algn="just">
              <a:defRPr/>
            </a:pP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smtClean="0">
                <a:solidFill>
                  <a:prstClr val="black"/>
                </a:solidFill>
              </a:rPr>
              <a:t> законодательством;</a:t>
            </a:r>
          </a:p>
          <a:p>
            <a:pPr algn="just"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- приоритет организаций, предоставляющих гарантию на технику (разработчиков и изготовителей техники);</a:t>
            </a:r>
            <a:endParaRPr lang="ru-RU" sz="14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- объективность результатов испытаний;</a:t>
            </a:r>
            <a:endParaRPr lang="ru-RU" sz="14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400" dirty="0">
                <a:solidFill>
                  <a:prstClr val="black"/>
                </a:solidFill>
              </a:rPr>
              <a:t>-  квалифицированное принятие решения о допуске;</a:t>
            </a:r>
          </a:p>
          <a:p>
            <a:pPr algn="just">
              <a:defRPr/>
            </a:pPr>
            <a:r>
              <a:rPr lang="ru-RU" sz="1400" dirty="0">
                <a:solidFill>
                  <a:prstClr val="black"/>
                </a:solidFill>
              </a:rPr>
              <a:t>-  взаимный контроль за участниками системы; </a:t>
            </a:r>
          </a:p>
          <a:p>
            <a:pPr algn="just"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- устранение </a:t>
            </a:r>
            <a:r>
              <a:rPr lang="ru-RU" sz="1400" dirty="0">
                <a:solidFill>
                  <a:prstClr val="black"/>
                </a:solidFill>
              </a:rPr>
              <a:t>административного и финансового влияния на результаты испытаний и принятия </a:t>
            </a:r>
            <a:endParaRPr lang="ru-RU" sz="1400" dirty="0" smtClean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  решения </a:t>
            </a:r>
            <a:r>
              <a:rPr lang="ru-RU" sz="1400" dirty="0">
                <a:solidFill>
                  <a:prstClr val="black"/>
                </a:solidFill>
              </a:rPr>
              <a:t>о допуске;</a:t>
            </a:r>
          </a:p>
          <a:p>
            <a:pPr algn="just"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- интеграцию </a:t>
            </a:r>
            <a:r>
              <a:rPr lang="ru-RU" sz="1400" dirty="0">
                <a:solidFill>
                  <a:prstClr val="black"/>
                </a:solidFill>
              </a:rPr>
              <a:t>в международную систему испытаний;</a:t>
            </a:r>
          </a:p>
          <a:p>
            <a:pPr algn="just">
              <a:defRPr/>
            </a:pPr>
            <a:r>
              <a:rPr lang="ru-RU" sz="1400" dirty="0">
                <a:solidFill>
                  <a:prstClr val="black"/>
                </a:solidFill>
              </a:rPr>
              <a:t>- </a:t>
            </a:r>
            <a:r>
              <a:rPr lang="ru-RU" sz="1400" dirty="0" smtClean="0">
                <a:solidFill>
                  <a:prstClr val="black"/>
                </a:solidFill>
              </a:rPr>
              <a:t>гармонизацию российских </a:t>
            </a:r>
            <a:r>
              <a:rPr lang="ru-RU" sz="1400" dirty="0">
                <a:solidFill>
                  <a:prstClr val="black"/>
                </a:solidFill>
              </a:rPr>
              <a:t>и зарубежных </a:t>
            </a:r>
            <a:r>
              <a:rPr lang="ru-RU" sz="1400" dirty="0" smtClean="0">
                <a:solidFill>
                  <a:prstClr val="black"/>
                </a:solidFill>
              </a:rPr>
              <a:t>стандартов на ГСМ и СЖ;</a:t>
            </a:r>
            <a:endParaRPr lang="ru-RU" sz="14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400" dirty="0">
                <a:solidFill>
                  <a:prstClr val="black"/>
                </a:solidFill>
              </a:rPr>
              <a:t>- у</a:t>
            </a:r>
            <a:r>
              <a:rPr lang="ru-RU" sz="1400" dirty="0" smtClean="0">
                <a:solidFill>
                  <a:prstClr val="black"/>
                </a:solidFill>
              </a:rPr>
              <a:t>нификацию российских и зарубежных методов испытаний ГСМ и СЖ;</a:t>
            </a:r>
            <a:endParaRPr lang="ru-RU" sz="14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- контроль за метрологическим обеспечением и повышение </a:t>
            </a:r>
            <a:r>
              <a:rPr lang="ru-RU" sz="1400" dirty="0">
                <a:solidFill>
                  <a:prstClr val="black"/>
                </a:solidFill>
              </a:rPr>
              <a:t>эффективности </a:t>
            </a:r>
            <a:r>
              <a:rPr lang="ru-RU" sz="1400" dirty="0" smtClean="0">
                <a:solidFill>
                  <a:prstClr val="black"/>
                </a:solidFill>
              </a:rPr>
              <a:t>лабораторно-стендовой </a:t>
            </a:r>
            <a:r>
              <a:rPr lang="ru-RU" sz="1400" dirty="0">
                <a:solidFill>
                  <a:prstClr val="black"/>
                </a:solidFill>
              </a:rPr>
              <a:t>базы</a:t>
            </a:r>
            <a:r>
              <a:rPr lang="ru-RU" sz="1400" dirty="0" smtClean="0">
                <a:solidFill>
                  <a:prstClr val="black"/>
                </a:solidFill>
              </a:rPr>
              <a:t>;</a:t>
            </a:r>
          </a:p>
          <a:p>
            <a:pPr algn="just"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- определенный </a:t>
            </a:r>
            <a:r>
              <a:rPr lang="ru-RU" sz="1400" dirty="0">
                <a:solidFill>
                  <a:prstClr val="black"/>
                </a:solidFill>
              </a:rPr>
              <a:t>контроль за качеством поставляемых ГСМ и СЖ, технологией их изготовления и </a:t>
            </a:r>
            <a:endParaRPr lang="ru-RU" sz="1400" dirty="0" smtClean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системой </a:t>
            </a:r>
            <a:r>
              <a:rPr lang="ru-RU" sz="1400" dirty="0">
                <a:solidFill>
                  <a:prstClr val="black"/>
                </a:solidFill>
              </a:rPr>
              <a:t>управления качеством на предприятиях-изготовителях  </a:t>
            </a:r>
            <a:r>
              <a:rPr lang="ru-RU" sz="1400" dirty="0" smtClean="0">
                <a:solidFill>
                  <a:prstClr val="black"/>
                </a:solidFill>
              </a:rPr>
              <a:t>ГСМ и СЖ;</a:t>
            </a:r>
            <a:endParaRPr lang="ru-RU" sz="14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- эффективное межотраслевое взаимодействие заинтересованных организаций;</a:t>
            </a:r>
          </a:p>
          <a:p>
            <a:pPr algn="just"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- повышение ответственности изготовителей ГСМ и СЖ за качество поставляемой продукции.</a:t>
            </a:r>
            <a:endParaRPr lang="ru-RU" sz="1400" dirty="0">
              <a:solidFill>
                <a:prstClr val="black"/>
              </a:solidFill>
            </a:endParaRPr>
          </a:p>
          <a:p>
            <a:pPr algn="just">
              <a:defRPr/>
            </a:pPr>
            <a:endParaRPr lang="ru-RU" sz="1100" dirty="0">
              <a:solidFill>
                <a:prstClr val="black"/>
              </a:solidFill>
            </a:endParaRPr>
          </a:p>
        </p:txBody>
      </p:sp>
      <p:pic>
        <p:nvPicPr>
          <p:cNvPr id="49155" name="Picture 21" descr="C:\Users\Брюховецкий В А\Химмотологический центр\НИИСУ\НИ ИСУ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144463"/>
            <a:ext cx="123507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AutoShape 22"/>
          <p:cNvSpPr>
            <a:spLocks noChangeArrowheads="1"/>
          </p:cNvSpPr>
          <p:nvPr/>
        </p:nvSpPr>
        <p:spPr bwMode="gray">
          <a:xfrm>
            <a:off x="1403648" y="357981"/>
            <a:ext cx="6248400" cy="533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i="1" dirty="0">
                <a:solidFill>
                  <a:prstClr val="black"/>
                </a:solidFill>
              </a:rPr>
              <a:t>Выводы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6" name="Picture 2" descr="C:\Users\Брюховецкий В А\Desktop\гсм3.t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8600" y="228600"/>
            <a:ext cx="1050925" cy="7921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414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2_sample">
  <a:themeElements>
    <a:clrScheme name="2_sample 3">
      <a:dk1>
        <a:srgbClr val="1F5281"/>
      </a:dk1>
      <a:lt1>
        <a:srgbClr val="FFFFFF"/>
      </a:lt1>
      <a:dk2>
        <a:srgbClr val="000000"/>
      </a:dk2>
      <a:lt2>
        <a:srgbClr val="BACCCE"/>
      </a:lt2>
      <a:accent1>
        <a:srgbClr val="326652"/>
      </a:accent1>
      <a:accent2>
        <a:srgbClr val="BAAA12"/>
      </a:accent2>
      <a:accent3>
        <a:srgbClr val="FFFFFF"/>
      </a:accent3>
      <a:accent4>
        <a:srgbClr val="19456D"/>
      </a:accent4>
      <a:accent5>
        <a:srgbClr val="ADB8B3"/>
      </a:accent5>
      <a:accent6>
        <a:srgbClr val="A89A0F"/>
      </a:accent6>
      <a:hlink>
        <a:srgbClr val="1481B8"/>
      </a:hlink>
      <a:folHlink>
        <a:srgbClr val="99CE88"/>
      </a:folHlink>
    </a:clrScheme>
    <a:fontScheme name="2_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ample 1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1966B3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BB8D6"/>
        </a:accent5>
        <a:accent6>
          <a:srgbClr val="8AB900"/>
        </a:accent6>
        <a:hlink>
          <a:srgbClr val="5AABCC"/>
        </a:hlink>
        <a:folHlink>
          <a:srgbClr val="648B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ample 2">
        <a:dk1>
          <a:srgbClr val="17416B"/>
        </a:dk1>
        <a:lt1>
          <a:srgbClr val="FFFFFF"/>
        </a:lt1>
        <a:dk2>
          <a:srgbClr val="000000"/>
        </a:dk2>
        <a:lt2>
          <a:srgbClr val="C1D1D3"/>
        </a:lt2>
        <a:accent1>
          <a:srgbClr val="584383"/>
        </a:accent1>
        <a:accent2>
          <a:srgbClr val="578C8D"/>
        </a:accent2>
        <a:accent3>
          <a:srgbClr val="FFFFFF"/>
        </a:accent3>
        <a:accent4>
          <a:srgbClr val="12365A"/>
        </a:accent4>
        <a:accent5>
          <a:srgbClr val="B4B0C1"/>
        </a:accent5>
        <a:accent6>
          <a:srgbClr val="4E7E7F"/>
        </a:accent6>
        <a:hlink>
          <a:srgbClr val="A478A6"/>
        </a:hlink>
        <a:folHlink>
          <a:srgbClr val="9396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ample 3">
        <a:dk1>
          <a:srgbClr val="1F5281"/>
        </a:dk1>
        <a:lt1>
          <a:srgbClr val="FFFFFF"/>
        </a:lt1>
        <a:dk2>
          <a:srgbClr val="000000"/>
        </a:dk2>
        <a:lt2>
          <a:srgbClr val="BACCCE"/>
        </a:lt2>
        <a:accent1>
          <a:srgbClr val="326652"/>
        </a:accent1>
        <a:accent2>
          <a:srgbClr val="BAAA12"/>
        </a:accent2>
        <a:accent3>
          <a:srgbClr val="FFFFFF"/>
        </a:accent3>
        <a:accent4>
          <a:srgbClr val="19456D"/>
        </a:accent4>
        <a:accent5>
          <a:srgbClr val="ADB8B3"/>
        </a:accent5>
        <a:accent6>
          <a:srgbClr val="A89A0F"/>
        </a:accent6>
        <a:hlink>
          <a:srgbClr val="1481B8"/>
        </a:hlink>
        <a:folHlink>
          <a:srgbClr val="99CE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sample">
  <a:themeElements>
    <a:clrScheme name="3_sample 3">
      <a:dk1>
        <a:srgbClr val="1F5281"/>
      </a:dk1>
      <a:lt1>
        <a:srgbClr val="FFFFFF"/>
      </a:lt1>
      <a:dk2>
        <a:srgbClr val="000000"/>
      </a:dk2>
      <a:lt2>
        <a:srgbClr val="BACCCE"/>
      </a:lt2>
      <a:accent1>
        <a:srgbClr val="326652"/>
      </a:accent1>
      <a:accent2>
        <a:srgbClr val="BAAA12"/>
      </a:accent2>
      <a:accent3>
        <a:srgbClr val="FFFFFF"/>
      </a:accent3>
      <a:accent4>
        <a:srgbClr val="19456D"/>
      </a:accent4>
      <a:accent5>
        <a:srgbClr val="ADB8B3"/>
      </a:accent5>
      <a:accent6>
        <a:srgbClr val="A89A0F"/>
      </a:accent6>
      <a:hlink>
        <a:srgbClr val="1481B8"/>
      </a:hlink>
      <a:folHlink>
        <a:srgbClr val="99CE88"/>
      </a:folHlink>
    </a:clrScheme>
    <a:fontScheme name="3_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sample 1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1966B3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BB8D6"/>
        </a:accent5>
        <a:accent6>
          <a:srgbClr val="8AB900"/>
        </a:accent6>
        <a:hlink>
          <a:srgbClr val="5AABCC"/>
        </a:hlink>
        <a:folHlink>
          <a:srgbClr val="648B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ample 2">
        <a:dk1>
          <a:srgbClr val="17416B"/>
        </a:dk1>
        <a:lt1>
          <a:srgbClr val="FFFFFF"/>
        </a:lt1>
        <a:dk2>
          <a:srgbClr val="000000"/>
        </a:dk2>
        <a:lt2>
          <a:srgbClr val="C1D1D3"/>
        </a:lt2>
        <a:accent1>
          <a:srgbClr val="584383"/>
        </a:accent1>
        <a:accent2>
          <a:srgbClr val="578C8D"/>
        </a:accent2>
        <a:accent3>
          <a:srgbClr val="FFFFFF"/>
        </a:accent3>
        <a:accent4>
          <a:srgbClr val="12365A"/>
        </a:accent4>
        <a:accent5>
          <a:srgbClr val="B4B0C1"/>
        </a:accent5>
        <a:accent6>
          <a:srgbClr val="4E7E7F"/>
        </a:accent6>
        <a:hlink>
          <a:srgbClr val="A478A6"/>
        </a:hlink>
        <a:folHlink>
          <a:srgbClr val="9396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ample 3">
        <a:dk1>
          <a:srgbClr val="1F5281"/>
        </a:dk1>
        <a:lt1>
          <a:srgbClr val="FFFFFF"/>
        </a:lt1>
        <a:dk2>
          <a:srgbClr val="000000"/>
        </a:dk2>
        <a:lt2>
          <a:srgbClr val="BACCCE"/>
        </a:lt2>
        <a:accent1>
          <a:srgbClr val="326652"/>
        </a:accent1>
        <a:accent2>
          <a:srgbClr val="BAAA12"/>
        </a:accent2>
        <a:accent3>
          <a:srgbClr val="FFFFFF"/>
        </a:accent3>
        <a:accent4>
          <a:srgbClr val="19456D"/>
        </a:accent4>
        <a:accent5>
          <a:srgbClr val="ADB8B3"/>
        </a:accent5>
        <a:accent6>
          <a:srgbClr val="A89A0F"/>
        </a:accent6>
        <a:hlink>
          <a:srgbClr val="1481B8"/>
        </a:hlink>
        <a:folHlink>
          <a:srgbClr val="99CE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4923</TotalTime>
  <Words>581</Words>
  <Application>Microsoft Office PowerPoint</Application>
  <PresentationFormat>Экран (4:3)</PresentationFormat>
  <Paragraphs>121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2_sample</vt:lpstr>
      <vt:lpstr>3_sample</vt:lpstr>
      <vt:lpstr>Апекс</vt:lpstr>
      <vt:lpstr>1_Апекс</vt:lpstr>
      <vt:lpstr>4_Апекс</vt:lpstr>
      <vt:lpstr>3_Апекс</vt:lpstr>
      <vt:lpstr>5_Апекс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Guilddesign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Sung Ha, Park</dc:creator>
  <cp:lastModifiedBy>Аверина Надежда Павловна</cp:lastModifiedBy>
  <cp:revision>427</cp:revision>
  <cp:lastPrinted>2012-06-20T11:09:52Z</cp:lastPrinted>
  <dcterms:created xsi:type="dcterms:W3CDTF">2004-08-26T06:30:40Z</dcterms:created>
  <dcterms:modified xsi:type="dcterms:W3CDTF">2012-10-23T10:32:40Z</dcterms:modified>
</cp:coreProperties>
</file>