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sldIdLst>
    <p:sldId id="256" r:id="rId2"/>
    <p:sldId id="258" r:id="rId3"/>
    <p:sldId id="257" r:id="rId4"/>
    <p:sldId id="271" r:id="rId5"/>
    <p:sldId id="274" r:id="rId6"/>
    <p:sldId id="264" r:id="rId7"/>
    <p:sldId id="260" r:id="rId8"/>
    <p:sldId id="262" r:id="rId9"/>
    <p:sldId id="265" r:id="rId10"/>
    <p:sldId id="266" r:id="rId11"/>
    <p:sldId id="270" r:id="rId12"/>
    <p:sldId id="267" r:id="rId13"/>
    <p:sldId id="268" r:id="rId14"/>
    <p:sldId id="272" r:id="rId15"/>
    <p:sldId id="276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3" d="100"/>
          <a:sy n="53" d="100"/>
        </p:scale>
        <p:origin x="108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Сводные данные по 49 странам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Авиационные происшествия</c:v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</a:ln>
              <a:effectLst/>
            </c:spPr>
            <c:trendlineType val="linear"/>
            <c:dispRSqr val="0"/>
            <c:dispEq val="0"/>
          </c:trendline>
          <c:cat>
            <c:numRef>
              <c:f>Лист5!$A$1:$A$5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Лист5!$B$1:$B$5</c:f>
              <c:numCache>
                <c:formatCode>General</c:formatCode>
                <c:ptCount val="5"/>
                <c:pt idx="0">
                  <c:v>354</c:v>
                </c:pt>
                <c:pt idx="1">
                  <c:v>334</c:v>
                </c:pt>
                <c:pt idx="2">
                  <c:v>306</c:v>
                </c:pt>
                <c:pt idx="3">
                  <c:v>255</c:v>
                </c:pt>
                <c:pt idx="4">
                  <c:v>239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7B-449D-BC96-BCDDF7C19075}"/>
            </c:ext>
          </c:extLst>
        </c:ser>
        <c:ser>
          <c:idx val="1"/>
          <c:order val="1"/>
          <c:tx>
            <c:v>В том числе катастрофы</c:v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2"/>
                </a:solidFill>
              </a:ln>
              <a:effectLst/>
            </c:spPr>
            <c:trendlineType val="linear"/>
            <c:dispRSqr val="0"/>
            <c:dispEq val="0"/>
          </c:trendline>
          <c:cat>
            <c:numRef>
              <c:f>Лист5!$A$1:$A$5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Лист5!$C$1:$C$5</c:f>
              <c:numCache>
                <c:formatCode>General</c:formatCode>
                <c:ptCount val="5"/>
                <c:pt idx="0">
                  <c:v>78</c:v>
                </c:pt>
                <c:pt idx="1">
                  <c:v>60</c:v>
                </c:pt>
                <c:pt idx="2">
                  <c:v>64</c:v>
                </c:pt>
                <c:pt idx="3">
                  <c:v>53</c:v>
                </c:pt>
                <c:pt idx="4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7B-449D-BC96-BCDDF7C1907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26543360"/>
        <c:axId val="126428288"/>
      </c:barChart>
      <c:catAx>
        <c:axId val="1265433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Год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6428288"/>
        <c:crosses val="autoZero"/>
        <c:auto val="1"/>
        <c:lblAlgn val="ctr"/>
        <c:lblOffset val="100"/>
        <c:noMultiLvlLbl val="0"/>
      </c:catAx>
      <c:valAx>
        <c:axId val="12642828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 smtClean="0"/>
                  <a:t>Количество авиационных происшествий</a:t>
                </a:r>
                <a:endParaRPr lang="ru-RU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crossAx val="126543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США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Авиационные происшествия</c:v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</a:ln>
              <a:effectLst/>
            </c:spPr>
            <c:trendlineType val="linear"/>
            <c:dispRSqr val="0"/>
            <c:dispEq val="0"/>
          </c:trendline>
          <c:cat>
            <c:numRef>
              <c:f>Лист1!$A$1:$A$5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Лист1!$B$1:$B$5</c:f>
              <c:numCache>
                <c:formatCode>General</c:formatCode>
                <c:ptCount val="5"/>
                <c:pt idx="0">
                  <c:v>146</c:v>
                </c:pt>
                <c:pt idx="1">
                  <c:v>138</c:v>
                </c:pt>
                <c:pt idx="2">
                  <c:v>121</c:v>
                </c:pt>
                <c:pt idx="3">
                  <c:v>106</c:v>
                </c:pt>
                <c:pt idx="4">
                  <c:v>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54-40CA-BFE5-14839D808CA1}"/>
            </c:ext>
          </c:extLst>
        </c:ser>
        <c:ser>
          <c:idx val="1"/>
          <c:order val="1"/>
          <c:tx>
            <c:v>В том числе катастрофы</c:v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2"/>
                </a:solidFill>
              </a:ln>
              <a:effectLst/>
            </c:spPr>
            <c:trendlineType val="linear"/>
            <c:dispRSqr val="0"/>
            <c:dispEq val="0"/>
          </c:trendline>
          <c:cat>
            <c:numRef>
              <c:f>Лист1!$A$1:$A$5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Лист1!$C$1:$C$5</c:f>
              <c:numCache>
                <c:formatCode>General</c:formatCode>
                <c:ptCount val="5"/>
                <c:pt idx="0">
                  <c:v>30</c:v>
                </c:pt>
                <c:pt idx="1">
                  <c:v>21</c:v>
                </c:pt>
                <c:pt idx="2">
                  <c:v>17</c:v>
                </c:pt>
                <c:pt idx="3">
                  <c:v>17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54-40CA-BFE5-14839D808CA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94631424"/>
        <c:axId val="126430016"/>
      </c:barChart>
      <c:catAx>
        <c:axId val="946314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Год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6430016"/>
        <c:crosses val="autoZero"/>
        <c:auto val="1"/>
        <c:lblAlgn val="ctr"/>
        <c:lblOffset val="100"/>
        <c:noMultiLvlLbl val="0"/>
      </c:catAx>
      <c:valAx>
        <c:axId val="12643001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4631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Европа (32 страны)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2.7777777777777776E-2"/>
          <c:y val="0.18762785216804895"/>
          <c:w val="0.7264400699912511"/>
          <c:h val="0.61934335548850972"/>
        </c:manualLayout>
      </c:layout>
      <c:barChart>
        <c:barDir val="col"/>
        <c:grouping val="clustered"/>
        <c:varyColors val="0"/>
        <c:ser>
          <c:idx val="0"/>
          <c:order val="0"/>
          <c:tx>
            <c:v>Авиационные происшествия</c:v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</a:ln>
              <a:effectLst/>
            </c:spPr>
            <c:trendlineType val="linear"/>
            <c:dispRSqr val="0"/>
            <c:dispEq val="0"/>
          </c:trendline>
          <c:cat>
            <c:numRef>
              <c:f>Лист2!$A$1:$A$5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Лист2!$B$1:$B$5</c:f>
              <c:numCache>
                <c:formatCode>General</c:formatCode>
                <c:ptCount val="5"/>
                <c:pt idx="0">
                  <c:v>103</c:v>
                </c:pt>
                <c:pt idx="1">
                  <c:v>98</c:v>
                </c:pt>
                <c:pt idx="2">
                  <c:v>84</c:v>
                </c:pt>
                <c:pt idx="3">
                  <c:v>52</c:v>
                </c:pt>
                <c:pt idx="4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9F-4885-932E-CF807D5B80B4}"/>
            </c:ext>
          </c:extLst>
        </c:ser>
        <c:ser>
          <c:idx val="1"/>
          <c:order val="1"/>
          <c:tx>
            <c:v>В том числе катастрофы</c:v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2"/>
                </a:solidFill>
              </a:ln>
              <a:effectLst/>
            </c:spPr>
            <c:trendlineType val="linear"/>
            <c:dispRSqr val="0"/>
            <c:dispEq val="0"/>
          </c:trendline>
          <c:cat>
            <c:numRef>
              <c:f>Лист2!$A$1:$A$5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Лист2!$C$1:$C$5</c:f>
              <c:numCache>
                <c:formatCode>General</c:formatCode>
                <c:ptCount val="5"/>
                <c:pt idx="0">
                  <c:v>25</c:v>
                </c:pt>
                <c:pt idx="1">
                  <c:v>15</c:v>
                </c:pt>
                <c:pt idx="2">
                  <c:v>17</c:v>
                </c:pt>
                <c:pt idx="3">
                  <c:v>12</c:v>
                </c:pt>
                <c:pt idx="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9F-4885-932E-CF807D5B80B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6921344"/>
        <c:axId val="126432320"/>
      </c:barChart>
      <c:catAx>
        <c:axId val="369213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Год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6432320"/>
        <c:crosses val="autoZero"/>
        <c:auto val="1"/>
        <c:lblAlgn val="ctr"/>
        <c:lblOffset val="100"/>
        <c:noMultiLvlLbl val="0"/>
      </c:catAx>
      <c:valAx>
        <c:axId val="12643232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6921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Канада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Авиационные происшествия</c:v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</a:ln>
              <a:effectLst/>
            </c:spPr>
            <c:trendlineType val="linear"/>
            <c:dispRSqr val="0"/>
            <c:dispEq val="0"/>
          </c:trendline>
          <c:cat>
            <c:numRef>
              <c:f>Лист3!$A$1:$A$5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Лист3!$B$1:$B$5</c:f>
              <c:numCache>
                <c:formatCode>General</c:formatCode>
                <c:ptCount val="5"/>
                <c:pt idx="0">
                  <c:v>27</c:v>
                </c:pt>
                <c:pt idx="1">
                  <c:v>34</c:v>
                </c:pt>
                <c:pt idx="2">
                  <c:v>33</c:v>
                </c:pt>
                <c:pt idx="3">
                  <c:v>28</c:v>
                </c:pt>
                <c:pt idx="4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74-43BC-87CB-F8DCA1497A54}"/>
            </c:ext>
          </c:extLst>
        </c:ser>
        <c:ser>
          <c:idx val="1"/>
          <c:order val="1"/>
          <c:tx>
            <c:v>В том числе катастрофы</c:v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2"/>
                </a:solidFill>
              </a:ln>
              <a:effectLst/>
            </c:spPr>
            <c:trendlineType val="linear"/>
            <c:dispRSqr val="0"/>
            <c:dispEq val="0"/>
          </c:trendline>
          <c:cat>
            <c:numRef>
              <c:f>Лист3!$A$1:$A$5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Лист3!$C$1:$C$5</c:f>
              <c:numCache>
                <c:formatCode>General</c:formatCode>
                <c:ptCount val="5"/>
                <c:pt idx="0">
                  <c:v>6</c:v>
                </c:pt>
                <c:pt idx="1">
                  <c:v>0</c:v>
                </c:pt>
                <c:pt idx="2">
                  <c:v>5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74-43BC-87CB-F8DCA1497A5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6921856"/>
        <c:axId val="126434048"/>
      </c:barChart>
      <c:catAx>
        <c:axId val="369218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Год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6434048"/>
        <c:crosses val="autoZero"/>
        <c:auto val="1"/>
        <c:lblAlgn val="ctr"/>
        <c:lblOffset val="100"/>
        <c:noMultiLvlLbl val="0"/>
      </c:catAx>
      <c:valAx>
        <c:axId val="12643404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6921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СНГ (11 стран, включая РФ)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Авиационные происшествия</c:v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</a:ln>
              <a:effectLst/>
            </c:spPr>
            <c:trendlineType val="linear"/>
            <c:dispRSqr val="0"/>
            <c:dispEq val="0"/>
          </c:trendline>
          <c:cat>
            <c:numRef>
              <c:f>Лист4!$A$1:$A$5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Лист4!$B$1:$B$5</c:f>
              <c:numCache>
                <c:formatCode>General</c:formatCode>
                <c:ptCount val="5"/>
                <c:pt idx="0">
                  <c:v>19</c:v>
                </c:pt>
                <c:pt idx="1">
                  <c:v>23</c:v>
                </c:pt>
                <c:pt idx="2">
                  <c:v>22</c:v>
                </c:pt>
                <c:pt idx="3">
                  <c:v>30</c:v>
                </c:pt>
                <c:pt idx="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77-443D-8E10-98AB41158F2C}"/>
            </c:ext>
          </c:extLst>
        </c:ser>
        <c:ser>
          <c:idx val="1"/>
          <c:order val="1"/>
          <c:tx>
            <c:v>В том числе катастрофы</c:v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2"/>
                </a:solidFill>
              </a:ln>
              <a:effectLst/>
            </c:spPr>
            <c:trendlineType val="linear"/>
            <c:dispRSqr val="0"/>
            <c:dispEq val="0"/>
          </c:trendline>
          <c:cat>
            <c:numRef>
              <c:f>Лист4!$A$1:$A$5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Лист4!$C$1:$C$5</c:f>
              <c:numCache>
                <c:formatCode>General</c:formatCode>
                <c:ptCount val="5"/>
                <c:pt idx="0">
                  <c:v>7</c:v>
                </c:pt>
                <c:pt idx="1">
                  <c:v>12</c:v>
                </c:pt>
                <c:pt idx="2">
                  <c:v>10</c:v>
                </c:pt>
                <c:pt idx="3">
                  <c:v>12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77-443D-8E10-98AB41158F2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28005632"/>
        <c:axId val="37486592"/>
      </c:barChart>
      <c:catAx>
        <c:axId val="1280056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Год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486592"/>
        <c:crosses val="autoZero"/>
        <c:auto val="1"/>
        <c:lblAlgn val="ctr"/>
        <c:lblOffset val="100"/>
        <c:noMultiLvlLbl val="0"/>
      </c:catAx>
      <c:valAx>
        <c:axId val="3748659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28005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65F7-B27B-4BBE-A12C-1FE802CF4684}" type="datetimeFigureOut">
              <a:rPr lang="ru-RU" smtClean="0"/>
              <a:t>пн 21.05.18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4C45-2EC3-4A77-A145-7FB415793D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765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65F7-B27B-4BBE-A12C-1FE802CF4684}" type="datetimeFigureOut">
              <a:rPr lang="ru-RU" smtClean="0"/>
              <a:t>пн 21.05.18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4C45-2EC3-4A77-A145-7FB415793D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213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65F7-B27B-4BBE-A12C-1FE802CF4684}" type="datetimeFigureOut">
              <a:rPr lang="ru-RU" smtClean="0"/>
              <a:t>пн 21.05.18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4C45-2EC3-4A77-A145-7FB415793D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466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65F7-B27B-4BBE-A12C-1FE802CF4684}" type="datetimeFigureOut">
              <a:rPr lang="ru-RU" smtClean="0"/>
              <a:t>пн 21.05.18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4C45-2EC3-4A77-A145-7FB415793D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497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65F7-B27B-4BBE-A12C-1FE802CF4684}" type="datetimeFigureOut">
              <a:rPr lang="ru-RU" smtClean="0"/>
              <a:t>пн 21.05.18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4C45-2EC3-4A77-A145-7FB415793D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37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65F7-B27B-4BBE-A12C-1FE802CF4684}" type="datetimeFigureOut">
              <a:rPr lang="ru-RU" smtClean="0"/>
              <a:t>пн 21.05.18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4C45-2EC3-4A77-A145-7FB415793D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426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65F7-B27B-4BBE-A12C-1FE802CF4684}" type="datetimeFigureOut">
              <a:rPr lang="ru-RU" smtClean="0"/>
              <a:t>пн 21.05.18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4C45-2EC3-4A77-A145-7FB415793D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197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65F7-B27B-4BBE-A12C-1FE802CF4684}" type="datetimeFigureOut">
              <a:rPr lang="ru-RU" smtClean="0"/>
              <a:t>пн 21.05.18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4C45-2EC3-4A77-A145-7FB415793D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950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65F7-B27B-4BBE-A12C-1FE802CF4684}" type="datetimeFigureOut">
              <a:rPr lang="ru-RU" smtClean="0"/>
              <a:t>пн 21.05.18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4C45-2EC3-4A77-A145-7FB415793D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053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65F7-B27B-4BBE-A12C-1FE802CF4684}" type="datetimeFigureOut">
              <a:rPr lang="ru-RU" smtClean="0"/>
              <a:t>пн 21.05.18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4C45-2EC3-4A77-A145-7FB415793D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336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65F7-B27B-4BBE-A12C-1FE802CF4684}" type="datetimeFigureOut">
              <a:rPr lang="ru-RU" smtClean="0"/>
              <a:t>пн 21.05.18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4C45-2EC3-4A77-A145-7FB415793D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237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765F7-B27B-4BBE-A12C-1FE802CF4684}" type="datetimeFigureOut">
              <a:rPr lang="ru-RU" smtClean="0"/>
              <a:t>пн 21.05.18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44C45-2EC3-4A77-A145-7FB415793D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051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easa.europa.eu/document-library/general-publications/annual-safety-review-2017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0">
              <a:schemeClr val="accent1">
                <a:lumMod val="97000"/>
                <a:lumOff val="3000"/>
              </a:schemeClr>
            </a:gs>
            <a:gs pos="55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1953" y="224571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>
                <a:solidFill>
                  <a:srgbClr val="002060"/>
                </a:solidFill>
                <a:latin typeface="+mn-lt"/>
              </a:rPr>
              <a:t>Обзор </a:t>
            </a:r>
            <a:r>
              <a:rPr lang="ru-RU" sz="4400" b="1" dirty="0">
                <a:solidFill>
                  <a:srgbClr val="002060"/>
                </a:solidFill>
                <a:latin typeface="+mn-lt"/>
              </a:rPr>
              <a:t>статистики по безопасности полетов на вертолетах и рекомендации по повышению уровня безопасности</a:t>
            </a:r>
            <a:br>
              <a:rPr lang="ru-RU" sz="4400" b="1" dirty="0">
                <a:solidFill>
                  <a:srgbClr val="002060"/>
                </a:solidFill>
                <a:latin typeface="+mn-lt"/>
              </a:rPr>
            </a:br>
            <a:endParaRPr lang="ru-RU" sz="4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874" y="4633316"/>
            <a:ext cx="9144000" cy="187721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В.</a:t>
            </a:r>
            <a:r>
              <a:rPr lang="en-US" dirty="0" smtClean="0">
                <a:solidFill>
                  <a:srgbClr val="002060"/>
                </a:solidFill>
              </a:rPr>
              <a:t> C.</a:t>
            </a:r>
            <a:r>
              <a:rPr lang="ru-RU" dirty="0" smtClean="0">
                <a:solidFill>
                  <a:srgbClr val="002060"/>
                </a:solidFill>
              </a:rPr>
              <a:t> Аксютин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Руководитель Комитета АВИ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по безопасности полетов на вертолетах</a:t>
            </a:r>
          </a:p>
          <a:p>
            <a:r>
              <a:rPr lang="en-US" dirty="0" err="1" smtClean="0">
                <a:solidFill>
                  <a:srgbClr val="002060"/>
                </a:solidFill>
              </a:rPr>
              <a:t>HeliRussia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- </a:t>
            </a:r>
            <a:r>
              <a:rPr lang="en-US" dirty="0">
                <a:solidFill>
                  <a:srgbClr val="002060"/>
                </a:solidFill>
              </a:rPr>
              <a:t>24 </a:t>
            </a:r>
            <a:r>
              <a:rPr lang="ru-RU" dirty="0">
                <a:solidFill>
                  <a:srgbClr val="002060"/>
                </a:solidFill>
              </a:rPr>
              <a:t>мая </a:t>
            </a:r>
            <a:r>
              <a:rPr lang="ru-RU" dirty="0" smtClean="0">
                <a:solidFill>
                  <a:srgbClr val="002060"/>
                </a:solidFill>
              </a:rPr>
              <a:t>2018</a:t>
            </a:r>
            <a:r>
              <a:rPr lang="en-US" dirty="0" smtClean="0">
                <a:solidFill>
                  <a:srgbClr val="002060"/>
                </a:solidFill>
              </a:rPr>
              <a:t> -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600" y="227940"/>
            <a:ext cx="3048000" cy="201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39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Рекомендации по повышению безопасности –</a:t>
            </a:r>
            <a:r>
              <a:rPr lang="en-US" sz="3600" b="1" dirty="0">
                <a:solidFill>
                  <a:srgbClr val="002060"/>
                </a:solidFill>
              </a:rPr>
              <a:t>EASA (EHEST)</a:t>
            </a:r>
            <a:r>
              <a:rPr lang="en-US" sz="3200" b="1" dirty="0">
                <a:solidFill>
                  <a:srgbClr val="002060"/>
                </a:solidFill>
              </a:rPr>
              <a:t/>
            </a:r>
            <a:br>
              <a:rPr lang="en-US" sz="3200" b="1" dirty="0">
                <a:solidFill>
                  <a:srgbClr val="002060"/>
                </a:solidFill>
              </a:rPr>
            </a:br>
            <a:r>
              <a:rPr lang="en-US" sz="1200" b="1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200" b="1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900" dirty="0">
                <a:solidFill>
                  <a:prstClr val="black"/>
                </a:solidFill>
              </a:rPr>
              <a:t>Некоммерческие перевозки (вертолеты и автожиры до 5700 кг)</a:t>
            </a:r>
            <a:br>
              <a:rPr lang="ru-RU" sz="2900" dirty="0">
                <a:solidFill>
                  <a:prstClr val="black"/>
                </a:solidFill>
              </a:rPr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3161651"/>
              </p:ext>
            </p:extLst>
          </p:nvPr>
        </p:nvGraphicFramePr>
        <p:xfrm>
          <a:off x="838199" y="1825625"/>
          <a:ext cx="10932763" cy="460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7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856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6389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Актуальные проблемные вопросы и принимаемые меры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Проблемные вопросы,</a:t>
                      </a:r>
                      <a:r>
                        <a:rPr lang="ru-RU" sz="1400" baseline="0" dirty="0" smtClean="0"/>
                        <a:t> связанные с летной эксплуатацией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Обнаружение препятствий и уход от столкновения. </a:t>
                      </a:r>
                      <a:r>
                        <a:rPr kumimoji="0" lang="ru-RU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Этот проблемный вопрос безопасности является наиболее общей причиной авиационных происшествий с вертолетами и относится ко всем видам деятельности. Планом по повышению безопасности полетов </a:t>
                      </a:r>
                      <a:r>
                        <a:rPr kumimoji="0" lang="en-US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EASA</a:t>
                      </a:r>
                      <a:r>
                        <a:rPr kumimoji="0" lang="ru-RU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на 2018-2022 гг. предусматривается   продолжить работу по поиску решений этого проблемного вопроса.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0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Преднамеренные полеты на малой высоте. </a:t>
                      </a:r>
                      <a:r>
                        <a:rPr kumimoji="0" lang="ru-RU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Характер некоммерческих полетов предполагает выполнение значительного объема полетов на малой высоте, что обусловливает наличие проблемного вопроса безопасности, присущего всем видам деятельности. Риск таких полетов включает в себя не только риск столкновения, но и уменьшенный запас времени на реагирование при отказе техники.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3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Действия при возникновении технических неисправностей. </a:t>
                      </a:r>
                      <a:r>
                        <a:rPr kumimoji="0" lang="ru-RU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При отказе техники нагрузка на пилота возрастает, в связи с чем вопросом первостепенной важности является фокусирование внимания пилота в первую очередь на пилотировании, а затем на поиске решения технической проблемы. 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Контроль траектории полета вертолета и использование автоматики</a:t>
                      </a:r>
                      <a:r>
                        <a:rPr kumimoji="0" lang="ru-RU" sz="11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ru-RU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Этот проблемный вопрос включает в себя вопросы планирования полета и квалификации пилота, позволяющей должным образом управлять вертолетом в различных условиях полета. 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542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Проблемные вопросы, связанные с человеческим фактором</a:t>
                      </a:r>
                    </a:p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Восприятие и ситуационная осведомленность. </a:t>
                      </a:r>
                      <a:r>
                        <a:rPr kumimoji="0" lang="ru-RU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Этот проблемный вопрос безопасности является одной из общих причин авиационных происшествий с вертолетами и относится ко всем видам деятельности. Поскольку вертолет осуществляет посадку  на значительно меньшую посадочную площадку, чем самолет, процесс посадки требует большей осведомленности, так как пилот вертолета должен контролировать также заднюю и боковые области в процессе выполнения посадки. 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54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Давление на пилота и концентрация внимания. </a:t>
                      </a:r>
                      <a:r>
                        <a:rPr kumimoji="0" lang="ru-RU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Следствием давления на пилота может быть потеря важной информации, относящейся к текущей ситуации, что может привести к недостаточной готовности пилота к действиям при усложнении условий полета. 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2840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72000" algn="ctr">
              <a:spcBef>
                <a:spcPts val="1200"/>
              </a:spcBef>
              <a:spcAft>
                <a:spcPts val="1200"/>
              </a:spcAft>
            </a:pPr>
            <a:r>
              <a:rPr lang="ru-RU" sz="4000" b="1" dirty="0">
                <a:solidFill>
                  <a:srgbClr val="002060"/>
                </a:solidFill>
              </a:rPr>
              <a:t>Рекомендации по повышению безопасности –</a:t>
            </a:r>
            <a:r>
              <a:rPr lang="en-US" sz="4000" b="1" dirty="0" smtClean="0">
                <a:solidFill>
                  <a:srgbClr val="002060"/>
                </a:solidFill>
              </a:rPr>
              <a:t>USHST</a:t>
            </a:r>
            <a:r>
              <a:rPr lang="en-US" sz="3600" b="1" dirty="0" smtClean="0">
                <a:solidFill>
                  <a:srgbClr val="002060"/>
                </a:solidFill>
              </a:rPr>
              <a:t/>
            </a:r>
            <a:br>
              <a:rPr lang="en-US" sz="3600" b="1" dirty="0" smtClean="0">
                <a:solidFill>
                  <a:srgbClr val="002060"/>
                </a:solidFill>
              </a:rPr>
            </a:br>
            <a:r>
              <a:rPr lang="ru-RU" sz="1400" dirty="0" smtClean="0">
                <a:solidFill>
                  <a:prstClr val="black"/>
                </a:solidFill>
              </a:rPr>
              <a:t>Источник</a:t>
            </a:r>
            <a:r>
              <a:rPr lang="ru-RU" sz="1400" dirty="0">
                <a:solidFill>
                  <a:prstClr val="black"/>
                </a:solidFill>
              </a:rPr>
              <a:t>: </a:t>
            </a:r>
            <a:r>
              <a:rPr lang="en-US" sz="1400" b="1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http://www.ushst.org/portals/49/USHST%20LOCI%20UIMC%20LALT%20Final%20Report_2017Oct3.pdf</a:t>
            </a:r>
            <a:br>
              <a:rPr lang="en-US" sz="1400" b="1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8" y="1825625"/>
            <a:ext cx="3355963" cy="435133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565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6930"/>
            <a:ext cx="10515600" cy="95097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Рекомендации по повышению безопасности </a:t>
            </a:r>
            <a:r>
              <a:rPr lang="ru-RU" sz="3600" b="1" dirty="0" smtClean="0">
                <a:solidFill>
                  <a:srgbClr val="002060"/>
                </a:solidFill>
              </a:rPr>
              <a:t>–</a:t>
            </a:r>
            <a:r>
              <a:rPr lang="en-US" sz="3600" b="1" dirty="0" smtClean="0">
                <a:solidFill>
                  <a:srgbClr val="002060"/>
                </a:solidFill>
              </a:rPr>
              <a:t>USHST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27906"/>
            <a:ext cx="10515600" cy="480536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1700" dirty="0" smtClean="0"/>
              <a:t>В 2017 году группа по безопасности полетов на вертолетах США </a:t>
            </a:r>
            <a:r>
              <a:rPr lang="en-US" sz="1700" dirty="0" smtClean="0"/>
              <a:t>(USHST)</a:t>
            </a:r>
            <a:r>
              <a:rPr lang="ru-RU" sz="1700" dirty="0" smtClean="0"/>
              <a:t> завершила анализ 104-х авиационных происшествий с вертолетами со смертельным исходом, произошедших в США в 2009-2013 годах, классифицировала их по 18 категориям и  определила 3 наиболее общих категории авиационных происшествий: </a:t>
            </a:r>
          </a:p>
          <a:p>
            <a:pPr marL="612000" indent="-342900">
              <a:buFont typeface="+mj-lt"/>
              <a:buAutoNum type="arabicPeriod"/>
            </a:pPr>
            <a:r>
              <a:rPr lang="ru-RU" sz="1700" b="1" dirty="0"/>
              <a:t>Потеря </a:t>
            </a:r>
            <a:r>
              <a:rPr lang="ru-RU" sz="1700" b="1" dirty="0" smtClean="0"/>
              <a:t>управления в полете:  </a:t>
            </a:r>
            <a:r>
              <a:rPr lang="ru-RU" sz="1700" dirty="0" smtClean="0"/>
              <a:t>потеря </a:t>
            </a:r>
            <a:r>
              <a:rPr lang="ru-RU" sz="1700" dirty="0"/>
              <a:t>управления </a:t>
            </a:r>
            <a:r>
              <a:rPr lang="ru-RU" sz="1700" dirty="0" smtClean="0"/>
              <a:t>в полете или </a:t>
            </a:r>
            <a:r>
              <a:rPr lang="ru-RU" sz="1700" dirty="0"/>
              <a:t>отклонение от </a:t>
            </a:r>
            <a:r>
              <a:rPr lang="ru-RU" sz="1700" dirty="0" smtClean="0"/>
              <a:t>предполагаемой траектории полета. Потеря управления в полете является </a:t>
            </a:r>
            <a:r>
              <a:rPr lang="ru-RU" sz="1700" dirty="0"/>
              <a:t>крайним проявлением отклонения от </a:t>
            </a:r>
            <a:r>
              <a:rPr lang="ru-RU" sz="1700" dirty="0" smtClean="0"/>
              <a:t>предполагаемой траектории полета.</a:t>
            </a:r>
          </a:p>
          <a:p>
            <a:pPr marL="612000" indent="-342900">
              <a:buFont typeface="+mj-lt"/>
              <a:buAutoNum type="arabicPeriod"/>
            </a:pPr>
            <a:r>
              <a:rPr lang="ru-RU" sz="1700" b="1" dirty="0" smtClean="0"/>
              <a:t>Непреднамеренный полет в метеоусловиях полетов по приборам. </a:t>
            </a:r>
          </a:p>
          <a:p>
            <a:pPr marL="612000" indent="-342900">
              <a:buFont typeface="+mj-lt"/>
              <a:buAutoNum type="arabicPeriod"/>
            </a:pPr>
            <a:r>
              <a:rPr lang="ru-RU" sz="1700" b="1" dirty="0" smtClean="0"/>
              <a:t>Полеты на малой высоте: </a:t>
            </a:r>
            <a:r>
              <a:rPr lang="ru-RU" sz="1700" dirty="0" smtClean="0"/>
              <a:t>столкновение или угроза столкновения с </a:t>
            </a:r>
            <a:r>
              <a:rPr lang="ru-RU" sz="1700" dirty="0"/>
              <a:t>препятствиями / </a:t>
            </a:r>
            <a:r>
              <a:rPr lang="ru-RU" sz="1700" dirty="0" smtClean="0"/>
              <a:t>объектами/ земной поверхностью  </a:t>
            </a:r>
            <a:r>
              <a:rPr lang="ru-RU" sz="1700" dirty="0"/>
              <a:t>при </a:t>
            </a:r>
            <a:r>
              <a:rPr lang="ru-RU" sz="1700" dirty="0" smtClean="0"/>
              <a:t>преднамеренных полетах вблизи </a:t>
            </a:r>
            <a:r>
              <a:rPr lang="ru-RU" sz="1700" dirty="0"/>
              <a:t>поверхности (исключая </a:t>
            </a:r>
            <a:r>
              <a:rPr lang="ru-RU" sz="1700" dirty="0" smtClean="0"/>
              <a:t>этапы </a:t>
            </a:r>
            <a:r>
              <a:rPr lang="ru-RU" sz="1700" dirty="0"/>
              <a:t>взлета или посадки). </a:t>
            </a:r>
            <a:endParaRPr lang="ru-RU" sz="17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sz="1700" dirty="0" smtClean="0"/>
              <a:t> К этим 3-м категориям относится половина </a:t>
            </a:r>
            <a:r>
              <a:rPr lang="ru-RU" sz="1700" dirty="0"/>
              <a:t>(52) </a:t>
            </a:r>
            <a:r>
              <a:rPr lang="ru-RU" sz="1700" dirty="0">
                <a:solidFill>
                  <a:prstClr val="black"/>
                </a:solidFill>
              </a:rPr>
              <a:t>авиационных происшествий со смертельным </a:t>
            </a:r>
            <a:r>
              <a:rPr lang="ru-RU" sz="1700" dirty="0" smtClean="0">
                <a:solidFill>
                  <a:prstClr val="black"/>
                </a:solidFill>
              </a:rPr>
              <a:t>исходом, </a:t>
            </a:r>
            <a:r>
              <a:rPr lang="ru-RU" sz="1700" dirty="0" smtClean="0"/>
              <a:t>в которых погибло 104 человека – больше, чем во всех остальных авиационных происшествиях.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700" dirty="0"/>
              <a:t>Анализ также выявил четыре вида деятельности с наибольшим количеством авиационных происшествий со смертельным исходом: </a:t>
            </a:r>
          </a:p>
          <a:p>
            <a:pPr marL="612000" indent="-342900">
              <a:buFont typeface="+mj-lt"/>
              <a:buAutoNum type="arabicPeriod"/>
            </a:pPr>
            <a:r>
              <a:rPr lang="ru-RU" sz="1700" b="1" dirty="0"/>
              <a:t>Сектор личных/частных вертолетов </a:t>
            </a:r>
          </a:p>
          <a:p>
            <a:pPr marL="612000" indent="-342900">
              <a:buFont typeface="+mj-lt"/>
              <a:buAutoNum type="arabicPeriod"/>
            </a:pPr>
            <a:r>
              <a:rPr lang="ru-RU" sz="1700" b="1" dirty="0"/>
              <a:t>Вертолетная воздушная скорая помощь (HAA) </a:t>
            </a:r>
          </a:p>
          <a:p>
            <a:pPr marL="612000" indent="-342900">
              <a:buFont typeface="+mj-lt"/>
              <a:buAutoNum type="arabicPeriod"/>
            </a:pPr>
            <a:r>
              <a:rPr lang="ru-RU" sz="1700" b="1" dirty="0"/>
              <a:t>Коммерческие перевозки</a:t>
            </a:r>
          </a:p>
          <a:p>
            <a:pPr marL="612000" indent="-342900">
              <a:buFont typeface="+mj-lt"/>
              <a:buAutoNum type="arabicPeriod"/>
            </a:pPr>
            <a:r>
              <a:rPr lang="ru-RU" sz="1700" b="1" dirty="0"/>
              <a:t>Авиационные работы</a:t>
            </a:r>
          </a:p>
          <a:p>
            <a:pPr>
              <a:buFont typeface="Wingdings" panose="05000000000000000000" pitchFamily="2" charset="2"/>
              <a:buChar char="v"/>
            </a:pPr>
            <a:endParaRPr lang="ru-RU" sz="1700" dirty="0" smtClean="0"/>
          </a:p>
          <a:p>
            <a:pPr marL="0" indent="0">
              <a:buNone/>
            </a:pPr>
            <a:endParaRPr lang="ru-RU" sz="1700" dirty="0"/>
          </a:p>
          <a:p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2401310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619" y="274320"/>
            <a:ext cx="11483162" cy="1157674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1000"/>
              </a:spcBef>
            </a:pPr>
            <a:r>
              <a:rPr lang="ru-RU" sz="4000" b="1" dirty="0">
                <a:solidFill>
                  <a:srgbClr val="002060"/>
                </a:solidFill>
              </a:rPr>
              <a:t>Рекомендации по повышению безопасности –</a:t>
            </a:r>
            <a:r>
              <a:rPr lang="en-US" sz="4000" b="1" dirty="0" smtClean="0">
                <a:solidFill>
                  <a:srgbClr val="002060"/>
                </a:solidFill>
              </a:rPr>
              <a:t>USHST</a:t>
            </a:r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На </a:t>
            </a:r>
            <a:r>
              <a:rPr lang="ru-RU" sz="16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основе анализа причин авиационных происшествий было определено 18 направлений деятельности по повышению безопасности</a:t>
            </a:r>
            <a:r>
              <a:rPr lang="ru-RU" sz="16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:</a:t>
            </a:r>
            <a:br>
              <a:rPr lang="ru-RU" sz="16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528614"/>
            <a:ext cx="5181600" cy="45612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i="1" dirty="0" smtClean="0"/>
              <a:t>1</a:t>
            </a:r>
            <a:r>
              <a:rPr lang="ru-RU" sz="1600" i="1" dirty="0"/>
              <a:t>. Культура безопасности и </a:t>
            </a:r>
            <a:r>
              <a:rPr lang="ru-RU" sz="1600" i="1" dirty="0" smtClean="0"/>
              <a:t>профессионализм</a:t>
            </a:r>
            <a:endParaRPr lang="ru-RU" sz="1600" i="1" dirty="0"/>
          </a:p>
          <a:p>
            <a:pPr marL="0" indent="0">
              <a:buNone/>
            </a:pPr>
            <a:r>
              <a:rPr lang="ru-RU" sz="1600" i="1" dirty="0"/>
              <a:t>2. Обнаружение и управление изменениями уровня риска во время полета </a:t>
            </a:r>
            <a:r>
              <a:rPr lang="ru-RU" sz="1600" i="1" dirty="0" smtClean="0"/>
              <a:t>и уведомление экипажа</a:t>
            </a:r>
            <a:endParaRPr lang="ru-RU" sz="1600" i="1" dirty="0"/>
          </a:p>
          <a:p>
            <a:pPr marL="0" indent="0">
              <a:buNone/>
            </a:pPr>
            <a:r>
              <a:rPr lang="ru-RU" sz="1600" i="1" dirty="0"/>
              <a:t>3. </a:t>
            </a:r>
            <a:r>
              <a:rPr lang="ru-RU" sz="1600" i="1" dirty="0" smtClean="0"/>
              <a:t>Окончательный осмотр в</a:t>
            </a:r>
            <a:r>
              <a:rPr lang="ru-RU" sz="1600" i="1" dirty="0" smtClean="0">
                <a:solidFill>
                  <a:prstClr val="black"/>
                </a:solidFill>
              </a:rPr>
              <a:t>ертолета перед вылетом</a:t>
            </a:r>
            <a:r>
              <a:rPr lang="ru-RU" sz="1600" i="1" dirty="0" smtClean="0"/>
              <a:t>/ </a:t>
            </a:r>
            <a:r>
              <a:rPr lang="ru-RU" sz="1600" i="1" dirty="0"/>
              <a:t>безопасность </a:t>
            </a:r>
            <a:r>
              <a:rPr lang="ru-RU" sz="1600" i="1" dirty="0" smtClean="0"/>
              <a:t>груза на внешней подвеске</a:t>
            </a:r>
            <a:endParaRPr lang="ru-RU" sz="1600" i="1" dirty="0"/>
          </a:p>
          <a:p>
            <a:pPr marL="0" indent="0">
              <a:buNone/>
            </a:pPr>
            <a:r>
              <a:rPr lang="ru-RU" sz="1600" i="1" dirty="0"/>
              <a:t>4. Разработка / публикация </a:t>
            </a:r>
            <a:r>
              <a:rPr lang="ru-RU" sz="1600" i="1" dirty="0" smtClean="0"/>
              <a:t>новых требований по сертификации пилотов</a:t>
            </a:r>
            <a:endParaRPr lang="ru-RU" sz="1600" i="1" dirty="0"/>
          </a:p>
          <a:p>
            <a:pPr marL="0" indent="0">
              <a:buNone/>
            </a:pPr>
            <a:r>
              <a:rPr lang="ru-RU" sz="1600" i="1" dirty="0" smtClean="0"/>
              <a:t>5. Включить в</a:t>
            </a:r>
            <a:r>
              <a:rPr lang="en-US" sz="1600" i="1" dirty="0" smtClean="0"/>
              <a:t> </a:t>
            </a:r>
            <a:r>
              <a:rPr lang="ru-RU" sz="1600" i="1" dirty="0" smtClean="0"/>
              <a:t>Руководство по полетам на вертолетах </a:t>
            </a:r>
            <a:r>
              <a:rPr lang="en-US" sz="1600" i="1" dirty="0" smtClean="0"/>
              <a:t>(Helicopter Flying Handbook) </a:t>
            </a:r>
            <a:r>
              <a:rPr lang="ru-RU" sz="1600" i="1" dirty="0" smtClean="0"/>
              <a:t>поэтапный подход к </a:t>
            </a:r>
            <a:r>
              <a:rPr lang="ru-RU" sz="1600" i="1" dirty="0"/>
              <a:t>обучению </a:t>
            </a:r>
            <a:r>
              <a:rPr lang="ru-RU" sz="1600" i="1" dirty="0" smtClean="0"/>
              <a:t>полету на авторотации </a:t>
            </a:r>
            <a:endParaRPr lang="ru-RU" sz="1600" i="1" dirty="0"/>
          </a:p>
          <a:p>
            <a:pPr marL="0" indent="0">
              <a:buNone/>
            </a:pPr>
            <a:r>
              <a:rPr lang="ru-RU" sz="1600" i="1" dirty="0" smtClean="0"/>
              <a:t>6</a:t>
            </a:r>
            <a:r>
              <a:rPr lang="ru-RU" sz="1600" i="1" dirty="0"/>
              <a:t>. Система повышения устойчивости (SAS) / Автопилот </a:t>
            </a:r>
            <a:endParaRPr lang="ru-RU" sz="1600" i="1" dirty="0" smtClean="0"/>
          </a:p>
          <a:p>
            <a:pPr marL="0" indent="0">
              <a:buNone/>
            </a:pPr>
            <a:r>
              <a:rPr lang="ru-RU" sz="1600" i="1" dirty="0" smtClean="0"/>
              <a:t>7</a:t>
            </a:r>
            <a:r>
              <a:rPr lang="ru-RU" sz="1600" i="1" dirty="0"/>
              <a:t>. Технология предотвращения непреднамеренной потери мощности двигателя </a:t>
            </a:r>
            <a:endParaRPr lang="ru-RU" sz="1600" i="1" dirty="0" smtClean="0"/>
          </a:p>
          <a:p>
            <a:pPr marL="0" indent="0">
              <a:buNone/>
            </a:pPr>
            <a:r>
              <a:rPr lang="ru-RU" sz="1600" i="1" dirty="0" smtClean="0"/>
              <a:t>8</a:t>
            </a:r>
            <a:r>
              <a:rPr lang="ru-RU" sz="1600" i="1" dirty="0"/>
              <a:t>. </a:t>
            </a:r>
            <a:r>
              <a:rPr lang="ru-RU" sz="1600" i="1" dirty="0" smtClean="0"/>
              <a:t>Улучшение моделирования тренажеров для полетов за пределами эксплуатационных ограничений</a:t>
            </a:r>
          </a:p>
          <a:p>
            <a:pPr marL="0" indent="0">
              <a:buNone/>
            </a:pPr>
            <a:r>
              <a:rPr lang="ru-RU" sz="1600" i="1" dirty="0" smtClean="0"/>
              <a:t>9. Мониторинг полетных данных </a:t>
            </a:r>
            <a:endParaRPr lang="ru-RU" sz="1600" i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18504" y="1569593"/>
            <a:ext cx="5181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i="1" dirty="0"/>
              <a:t>10. </a:t>
            </a:r>
            <a:r>
              <a:rPr lang="ru-RU" sz="1600" i="1" dirty="0" smtClean="0"/>
              <a:t>Совершенствование вертолетных систем </a:t>
            </a:r>
            <a:r>
              <a:rPr lang="ru-RU" sz="1600" i="1" dirty="0"/>
              <a:t>визуализации </a:t>
            </a:r>
            <a:r>
              <a:rPr lang="ru-RU" sz="1600" i="1" dirty="0" smtClean="0"/>
              <a:t> </a:t>
            </a:r>
          </a:p>
          <a:p>
            <a:pPr marL="0" indent="0">
              <a:buNone/>
            </a:pPr>
            <a:r>
              <a:rPr lang="ru-RU" sz="1600" i="1" dirty="0" smtClean="0"/>
              <a:t>11</a:t>
            </a:r>
            <a:r>
              <a:rPr lang="ru-RU" sz="1600" i="1" dirty="0"/>
              <a:t>. </a:t>
            </a:r>
            <a:r>
              <a:rPr lang="ru-RU" sz="1600" i="1" dirty="0" smtClean="0"/>
              <a:t>Обучение управлению </a:t>
            </a:r>
            <a:r>
              <a:rPr lang="ru-RU" sz="1600" i="1" dirty="0"/>
              <a:t>угрозами и ошибками </a:t>
            </a:r>
            <a:r>
              <a:rPr lang="ru-RU" sz="1600" i="1" dirty="0" smtClean="0"/>
              <a:t>при первоначальной </a:t>
            </a:r>
            <a:r>
              <a:rPr lang="ru-RU" sz="1600" i="1" dirty="0"/>
              <a:t>и периодической </a:t>
            </a:r>
            <a:r>
              <a:rPr lang="ru-RU" sz="1600" i="1" dirty="0" smtClean="0"/>
              <a:t>подготовке пилотов </a:t>
            </a:r>
            <a:endParaRPr lang="ru-RU" sz="1600" i="1" dirty="0"/>
          </a:p>
          <a:p>
            <a:pPr marL="0" indent="0">
              <a:buNone/>
            </a:pPr>
            <a:r>
              <a:rPr lang="ru-RU" sz="1600" i="1" dirty="0" smtClean="0"/>
              <a:t>12</a:t>
            </a:r>
            <a:r>
              <a:rPr lang="ru-RU" sz="1600" i="1" dirty="0"/>
              <a:t>. Улучшение подготовки </a:t>
            </a:r>
            <a:r>
              <a:rPr lang="ru-RU" sz="1600" i="1" dirty="0" smtClean="0"/>
              <a:t>при переходе на новый тип</a:t>
            </a:r>
            <a:endParaRPr lang="ru-RU" sz="1600" i="1" dirty="0"/>
          </a:p>
          <a:p>
            <a:pPr marL="0" indent="0">
              <a:buNone/>
            </a:pPr>
            <a:r>
              <a:rPr lang="ru-RU" sz="1600" i="1" dirty="0"/>
              <a:t>13. </a:t>
            </a:r>
            <a:r>
              <a:rPr lang="ru-RU" sz="1600" i="1" dirty="0" smtClean="0"/>
              <a:t>Подготовка на </a:t>
            </a:r>
            <a:r>
              <a:rPr lang="ru-RU" sz="1600" i="1" dirty="0"/>
              <a:t>основе </a:t>
            </a:r>
            <a:r>
              <a:rPr lang="ru-RU" sz="1600" i="1" dirty="0" smtClean="0"/>
              <a:t>оценки компетентности </a:t>
            </a:r>
            <a:r>
              <a:rPr lang="ru-RU" sz="1600" i="1" dirty="0"/>
              <a:t>в ходе </a:t>
            </a:r>
            <a:r>
              <a:rPr lang="ru-RU" sz="1600" i="1" dirty="0" smtClean="0"/>
              <a:t>первоначального обучения</a:t>
            </a:r>
          </a:p>
          <a:p>
            <a:pPr marL="0" indent="0">
              <a:buNone/>
            </a:pPr>
            <a:r>
              <a:rPr lang="ru-RU" sz="1600" i="1" dirty="0" smtClean="0"/>
              <a:t>14</a:t>
            </a:r>
            <a:r>
              <a:rPr lang="ru-RU" sz="1600" i="1" dirty="0"/>
              <a:t>. </a:t>
            </a:r>
            <a:r>
              <a:rPr lang="ru-RU" sz="1600" i="1" dirty="0" smtClean="0"/>
              <a:t>Рекомендуемые практики по </a:t>
            </a:r>
            <a:r>
              <a:rPr lang="ru-RU" sz="1600" i="1" dirty="0"/>
              <a:t>стандартизации авторотации и </a:t>
            </a:r>
            <a:r>
              <a:rPr lang="ru-RU" sz="1600" i="1" dirty="0" smtClean="0"/>
              <a:t>по подготовке к аварийным ситуациям в полете </a:t>
            </a:r>
          </a:p>
          <a:p>
            <a:pPr marL="0" indent="0">
              <a:buNone/>
            </a:pPr>
            <a:r>
              <a:rPr lang="ru-RU" sz="1600" i="1" dirty="0" smtClean="0"/>
              <a:t>15</a:t>
            </a:r>
            <a:r>
              <a:rPr lang="ru-RU" sz="1600" i="1" dirty="0"/>
              <a:t>. </a:t>
            </a:r>
            <a:r>
              <a:rPr lang="ru-RU" sz="1600" i="1" dirty="0" smtClean="0"/>
              <a:t>Более широкое применение тренажеров при подготовке по принятию безопасных решений </a:t>
            </a:r>
          </a:p>
          <a:p>
            <a:pPr marL="0" indent="0">
              <a:buNone/>
            </a:pPr>
            <a:r>
              <a:rPr lang="ru-RU" sz="1600" i="1" dirty="0" smtClean="0"/>
              <a:t>16</a:t>
            </a:r>
            <a:r>
              <a:rPr lang="ru-RU" sz="1600" i="1" dirty="0"/>
              <a:t>. </a:t>
            </a:r>
            <a:r>
              <a:rPr lang="ru-RU" sz="1600" i="1" dirty="0" smtClean="0"/>
              <a:t>Улучшение понимание </a:t>
            </a:r>
            <a:r>
              <a:rPr lang="ru-RU" sz="1600" i="1" dirty="0"/>
              <a:t>базовой аэродинамики вертолетов </a:t>
            </a:r>
            <a:endParaRPr lang="ru-RU" sz="1600" i="1" dirty="0" smtClean="0"/>
          </a:p>
          <a:p>
            <a:pPr marL="0" indent="0">
              <a:buNone/>
            </a:pPr>
            <a:r>
              <a:rPr lang="ru-RU" sz="1600" i="1" dirty="0" smtClean="0"/>
              <a:t>17</a:t>
            </a:r>
            <a:r>
              <a:rPr lang="ru-RU" sz="1600" i="1" dirty="0"/>
              <a:t>. </a:t>
            </a:r>
            <a:r>
              <a:rPr lang="ru-RU" sz="1600" i="1" dirty="0" smtClean="0"/>
              <a:t>Предполетная оценка </a:t>
            </a:r>
            <a:r>
              <a:rPr lang="ru-RU" sz="1600" i="1" dirty="0"/>
              <a:t>риска </a:t>
            </a:r>
            <a:r>
              <a:rPr lang="ru-RU" sz="1600" i="1" dirty="0" smtClean="0"/>
              <a:t>для учебных полетов</a:t>
            </a:r>
          </a:p>
          <a:p>
            <a:pPr marL="0" indent="0">
              <a:buNone/>
            </a:pPr>
            <a:r>
              <a:rPr lang="ru-RU" sz="1600" i="1" dirty="0" smtClean="0"/>
              <a:t>18</a:t>
            </a:r>
            <a:r>
              <a:rPr lang="ru-RU" sz="1600" i="1" dirty="0"/>
              <a:t>. </a:t>
            </a:r>
            <a:r>
              <a:rPr lang="ru-RU" sz="1600" i="1" dirty="0" smtClean="0"/>
              <a:t>Подготовка по распознаванию </a:t>
            </a:r>
            <a:r>
              <a:rPr lang="ru-RU" sz="1600" i="1" dirty="0"/>
              <a:t>/ восстановлению пространственной </a:t>
            </a:r>
            <a:r>
              <a:rPr lang="ru-RU" sz="1600" i="1" dirty="0" smtClean="0"/>
              <a:t>ориентировки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1442863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</a:rPr>
              <a:t>Рекомендации по повышению безопасности </a:t>
            </a:r>
            <a:r>
              <a:rPr lang="ru-RU" sz="4000" b="1" dirty="0" smtClean="0">
                <a:solidFill>
                  <a:srgbClr val="002060"/>
                </a:solidFill>
              </a:rPr>
              <a:t>– </a:t>
            </a:r>
            <a:r>
              <a:rPr lang="en-US" sz="4000" b="1" dirty="0" smtClean="0">
                <a:solidFill>
                  <a:srgbClr val="002060"/>
                </a:solidFill>
              </a:rPr>
              <a:t>IHST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prstClr val="black"/>
                </a:solidFill>
              </a:rPr>
              <a:t>Источник: </a:t>
            </a:r>
            <a:r>
              <a:rPr lang="en-US" sz="1600" b="1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http://www.ihst.org/Default.aspx?tabid=1507&amp;mid=2918&amp;newsid2918=64037&amp;language=en-US</a:t>
            </a:r>
            <a:br>
              <a:rPr lang="en-US" sz="1600" b="1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Региональные группы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IHST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проанализировали более 1000 авиационных происшествий с вертолетами и пришли к выводу, что следующие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семь областей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обладают наибольшим потенциалом по предотвращению авиационных происшествий:</a:t>
            </a:r>
          </a:p>
          <a:p>
            <a:r>
              <a:rPr lang="ru-RU" sz="2600" i="1" dirty="0" smtClean="0"/>
              <a:t>Внедрение </a:t>
            </a:r>
            <a:r>
              <a:rPr lang="ru-RU" sz="2600" i="1" dirty="0"/>
              <a:t>систем управления безопасностью </a:t>
            </a:r>
            <a:r>
              <a:rPr lang="ru-RU" sz="2600" i="1" dirty="0" smtClean="0"/>
              <a:t>(</a:t>
            </a:r>
            <a:r>
              <a:rPr lang="en-US" sz="2600" i="1" dirty="0" smtClean="0"/>
              <a:t>SMS</a:t>
            </a:r>
            <a:r>
              <a:rPr lang="ru-RU" sz="2600" i="1" dirty="0" smtClean="0"/>
              <a:t>)</a:t>
            </a:r>
            <a:endParaRPr lang="ru-RU" sz="2600" i="1" dirty="0"/>
          </a:p>
          <a:p>
            <a:pPr>
              <a:lnSpc>
                <a:spcPct val="107000"/>
              </a:lnSpc>
            </a:pPr>
            <a:r>
              <a:rPr lang="ru-RU" sz="2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Структурированные программы для начальной и периодической летной подготовки</a:t>
            </a:r>
          </a:p>
          <a:p>
            <a:pPr>
              <a:lnSpc>
                <a:spcPct val="107000"/>
              </a:lnSpc>
            </a:pPr>
            <a:r>
              <a:rPr lang="ru-RU" sz="2600" i="1" dirty="0" smtClean="0"/>
              <a:t>Внедрение </a:t>
            </a:r>
            <a:r>
              <a:rPr lang="ru-RU" sz="2600" i="1" dirty="0"/>
              <a:t>систем </a:t>
            </a:r>
            <a:r>
              <a:rPr lang="ru-RU" sz="26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мониторинга </a:t>
            </a:r>
            <a:r>
              <a:rPr lang="ru-RU" sz="2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технического состояния (</a:t>
            </a:r>
            <a:r>
              <a:rPr lang="en-US" sz="2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HUMS</a:t>
            </a:r>
            <a:r>
              <a:rPr lang="ru-RU" sz="2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600" i="1" dirty="0" smtClean="0"/>
              <a:t>Внедрение </a:t>
            </a:r>
            <a:r>
              <a:rPr lang="ru-RU" sz="2600" i="1" dirty="0"/>
              <a:t>программ мониторинга полетов (FDM)</a:t>
            </a:r>
          </a:p>
          <a:p>
            <a:r>
              <a:rPr lang="ru-RU" sz="2600" i="1" dirty="0"/>
              <a:t>Структурированные программы для полного соблюдения рекомендованных производителями методов </a:t>
            </a:r>
            <a:r>
              <a:rPr lang="ru-RU" sz="2600" i="1" dirty="0" smtClean="0"/>
              <a:t>технического обслуживания</a:t>
            </a:r>
            <a:endParaRPr lang="ru-RU" sz="2600" i="1" dirty="0"/>
          </a:p>
          <a:p>
            <a:r>
              <a:rPr lang="ru-RU" sz="2600" i="1" dirty="0"/>
              <a:t>Установка систем предотвращения </a:t>
            </a:r>
            <a:r>
              <a:rPr lang="ru-RU" sz="2600" i="1" dirty="0" smtClean="0"/>
              <a:t>столкновения с проводами</a:t>
            </a:r>
            <a:endParaRPr lang="ru-RU" sz="2600" i="1" dirty="0"/>
          </a:p>
          <a:p>
            <a:r>
              <a:rPr lang="ru-RU" sz="2600" i="1" dirty="0"/>
              <a:t>Использование систем </a:t>
            </a:r>
            <a:r>
              <a:rPr lang="ru-RU" sz="2600" i="1" dirty="0" smtClean="0"/>
              <a:t>ночного видения, </a:t>
            </a:r>
            <a:r>
              <a:rPr lang="ru-RU" sz="2600" i="1" dirty="0"/>
              <a:t>когда это </a:t>
            </a:r>
            <a:r>
              <a:rPr lang="ru-RU" sz="2600" i="1" dirty="0" smtClean="0"/>
              <a:t>оправдано</a:t>
            </a:r>
            <a:endParaRPr lang="en-US" sz="2600" i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421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7000"/>
              </a:schemeClr>
            </a:gs>
            <a:gs pos="0">
              <a:schemeClr val="accent1">
                <a:lumMod val="97000"/>
                <a:lumOff val="3000"/>
              </a:schemeClr>
            </a:gs>
            <a:gs pos="5500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596" y="593700"/>
            <a:ext cx="3048000" cy="2017776"/>
          </a:xfrm>
          <a:prstGeom prst="rect">
            <a:avLst/>
          </a:prstGeom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1371807" y="2932874"/>
            <a:ext cx="9144000" cy="11868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smtClean="0">
                <a:solidFill>
                  <a:srgbClr val="002060"/>
                </a:solidFill>
              </a:rPr>
              <a:t>Спасибо за внимание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Подзаголовок 4"/>
          <p:cNvSpPr txBox="1">
            <a:spLocks/>
          </p:cNvSpPr>
          <p:nvPr/>
        </p:nvSpPr>
        <p:spPr>
          <a:xfrm>
            <a:off x="1371807" y="5068390"/>
            <a:ext cx="9144000" cy="8252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rgbClr val="002060"/>
                </a:solidFill>
              </a:rPr>
              <a:t>www.helicopter.su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37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Абсолютные показатели </a:t>
            </a:r>
            <a:r>
              <a:rPr lang="ru-RU" b="1" dirty="0" smtClean="0">
                <a:solidFill>
                  <a:srgbClr val="002060"/>
                </a:solidFill>
              </a:rPr>
              <a:t>безопасности</a:t>
            </a:r>
            <a:r>
              <a:rPr lang="en-US" b="1" dirty="0" smtClean="0">
                <a:solidFill>
                  <a:srgbClr val="002060"/>
                </a:solidFill>
              </a:rPr>
              <a:t> (IHST)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sz="1400" dirty="0" smtClean="0"/>
              <a:t>Источник: </a:t>
            </a:r>
            <a:r>
              <a:rPr lang="en-US" sz="1400" b="1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http://www.ihst.org/Default.aspx?tabid=1507&amp;mid=2918&amp;newsid2918=64036&amp;language=en-US</a:t>
            </a:r>
            <a:endParaRPr lang="ru-RU" sz="1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47141983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Предварительные данные по состоянию безопасности полетов на </a:t>
            </a:r>
            <a:r>
              <a:rPr lang="ru-RU" dirty="0" smtClean="0"/>
              <a:t>гражданских вертолетах </a:t>
            </a:r>
            <a:r>
              <a:rPr lang="ru-RU" dirty="0"/>
              <a:t>за 2017 год в 49 странах </a:t>
            </a:r>
            <a:r>
              <a:rPr lang="ru-RU" dirty="0" smtClean="0"/>
              <a:t>показывают, что  общее количество АП снизилось на 6 процентов, АП со смертельным исходом на 17 процентов по сравнению с предыдущим годом. По сравнению с 2013 годом общее количество АП снизилось на 32 процента, а </a:t>
            </a:r>
            <a:r>
              <a:rPr lang="ru-RU" dirty="0">
                <a:solidFill>
                  <a:prstClr val="black"/>
                </a:solidFill>
              </a:rPr>
              <a:t>количество АП </a:t>
            </a:r>
            <a:r>
              <a:rPr lang="ru-RU" dirty="0" smtClean="0">
                <a:solidFill>
                  <a:prstClr val="black"/>
                </a:solidFill>
              </a:rPr>
              <a:t>со смертельным исходом </a:t>
            </a:r>
            <a:r>
              <a:rPr lang="ru-RU" dirty="0" smtClean="0"/>
              <a:t>снизилось на 44 процента.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518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9715" y="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Абсолютные показатели безопасности</a:t>
            </a:r>
            <a:r>
              <a:rPr lang="en-US" b="1" dirty="0" smtClean="0">
                <a:solidFill>
                  <a:srgbClr val="002060"/>
                </a:solidFill>
              </a:rPr>
              <a:t> (IHST)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400" dirty="0">
                <a:solidFill>
                  <a:prstClr val="black"/>
                </a:solidFill>
              </a:rPr>
              <a:t>Источник: </a:t>
            </a:r>
            <a:r>
              <a:rPr lang="en-US" sz="1400" b="1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http://www.ihst.org/Default.aspx?tabid=1507&amp;mid=2918&amp;newsid2918=64036&amp;language=en-US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765025"/>
              </p:ext>
            </p:extLst>
          </p:nvPr>
        </p:nvGraphicFramePr>
        <p:xfrm>
          <a:off x="1589314" y="1186543"/>
          <a:ext cx="4572000" cy="2841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583202"/>
              </p:ext>
            </p:extLst>
          </p:nvPr>
        </p:nvGraphicFramePr>
        <p:xfrm>
          <a:off x="6161314" y="1186543"/>
          <a:ext cx="4572000" cy="2841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9107433"/>
              </p:ext>
            </p:extLst>
          </p:nvPr>
        </p:nvGraphicFramePr>
        <p:xfrm>
          <a:off x="1589314" y="4027715"/>
          <a:ext cx="46482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7833312"/>
              </p:ext>
            </p:extLst>
          </p:nvPr>
        </p:nvGraphicFramePr>
        <p:xfrm>
          <a:off x="6161314" y="402771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2083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Рекомендации по повышению безопасности –</a:t>
            </a:r>
            <a:r>
              <a:rPr lang="en-US" sz="3200" b="1" dirty="0">
                <a:solidFill>
                  <a:srgbClr val="002060"/>
                </a:solidFill>
              </a:rPr>
              <a:t>EASA (EHEST)</a:t>
            </a:r>
            <a:r>
              <a:rPr lang="en-US" sz="2900" b="1" dirty="0">
                <a:solidFill>
                  <a:srgbClr val="002060"/>
                </a:solidFill>
              </a:rPr>
              <a:t/>
            </a:r>
            <a:br>
              <a:rPr lang="en-US" sz="2900" b="1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prstClr val="black"/>
                </a:solidFill>
              </a:rPr>
              <a:t>Источник: </a:t>
            </a:r>
            <a:r>
              <a:rPr lang="en-US" sz="1400" b="1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https://www.easa.europa.eu/document-library/general-publications/annual-safety-review-2017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130" y="1825625"/>
            <a:ext cx="307574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1171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Рекомендации по повышению безопасности –</a:t>
            </a:r>
            <a:r>
              <a:rPr lang="en-US" sz="3200" b="1" dirty="0">
                <a:solidFill>
                  <a:srgbClr val="002060"/>
                </a:solidFill>
              </a:rPr>
              <a:t>EASA (EHEST)</a:t>
            </a:r>
            <a:r>
              <a:rPr lang="en-US" sz="2900" b="1" dirty="0">
                <a:solidFill>
                  <a:srgbClr val="002060"/>
                </a:solidFill>
              </a:rPr>
              <a:t/>
            </a:r>
            <a:br>
              <a:rPr lang="en-US" sz="2900" b="1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prstClr val="black"/>
                </a:solidFill>
              </a:rPr>
              <a:t>Источник: </a:t>
            </a:r>
            <a:r>
              <a:rPr lang="en-US" sz="1400" b="1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https://www.easa.europa.eu/sites/default/files/dfu/EPAS_2018-2022%20v2.2.8%20for%20MB.pdf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357" y="1825625"/>
            <a:ext cx="306728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6208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Приоритетные области риска–</a:t>
            </a:r>
            <a:r>
              <a:rPr lang="en-US" sz="3200" b="1" dirty="0" smtClean="0">
                <a:solidFill>
                  <a:srgbClr val="002060"/>
                </a:solidFill>
              </a:rPr>
              <a:t>EASA/EHEST</a:t>
            </a:r>
            <a:r>
              <a:rPr lang="en-US" sz="3200" b="1" dirty="0">
                <a:solidFill>
                  <a:srgbClr val="002060"/>
                </a:solidFill>
              </a:rPr>
              <a:t/>
            </a:r>
            <a:br>
              <a:rPr lang="en-US" sz="3200" b="1" dirty="0">
                <a:solidFill>
                  <a:srgbClr val="002060"/>
                </a:solidFill>
              </a:rPr>
            </a:b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7533" y="2751648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ru-RU" sz="1200" dirty="0" smtClean="0"/>
          </a:p>
          <a:p>
            <a:pPr marL="0" indent="0">
              <a:buNone/>
            </a:pPr>
            <a:r>
              <a:rPr lang="ru-RU" sz="1200" dirty="0" smtClean="0"/>
              <a:t>В таблице представлены основные области рисков, выявленные </a:t>
            </a:r>
            <a:r>
              <a:rPr lang="en-US" sz="1200" dirty="0" smtClean="0"/>
              <a:t>EASA/EHEST </a:t>
            </a:r>
            <a:r>
              <a:rPr lang="ru-RU" sz="1200" dirty="0" smtClean="0"/>
              <a:t>на основе анализа данных об авиационных происшествиях с вертолетами за 10-летний период (2007-2016 </a:t>
            </a:r>
            <a:r>
              <a:rPr lang="ru-RU" sz="1200" dirty="0" err="1" smtClean="0"/>
              <a:t>гг</a:t>
            </a:r>
            <a:r>
              <a:rPr lang="ru-RU" sz="1200" dirty="0" smtClean="0"/>
              <a:t>). </a:t>
            </a:r>
            <a:endParaRPr lang="ru-RU" sz="1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712904"/>
              </p:ext>
            </p:extLst>
          </p:nvPr>
        </p:nvGraphicFramePr>
        <p:xfrm>
          <a:off x="585348" y="1480232"/>
          <a:ext cx="11089038" cy="455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2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3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3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62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634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5420">
                <a:tc rowSpan="2">
                  <a:txBody>
                    <a:bodyPr/>
                    <a:lstStyle/>
                    <a:p>
                      <a:r>
                        <a:rPr lang="ru-RU" sz="1400" dirty="0" smtClean="0"/>
                        <a:t>Основные</a:t>
                      </a:r>
                      <a:r>
                        <a:rPr lang="ru-RU" sz="1400" baseline="0" dirty="0" smtClean="0"/>
                        <a:t> области рисков</a:t>
                      </a:r>
                      <a:endParaRPr lang="ru-RU" sz="14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Приоритетность рисков по видам деятельности 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4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Коммерческие перевозки</a:t>
                      </a:r>
                      <a:r>
                        <a:rPr lang="ru-RU" sz="1400" baseline="0" dirty="0" smtClean="0"/>
                        <a:t> над морем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Коммерческие перевозки,</a:t>
                      </a:r>
                      <a:r>
                        <a:rPr lang="ru-RU" sz="1400" baseline="0" dirty="0" smtClean="0"/>
                        <a:t> включая санитарную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ru-RU" sz="1400" baseline="0" dirty="0" smtClean="0"/>
                        <a:t>авиацию </a:t>
                      </a:r>
                      <a:r>
                        <a:rPr lang="en-US" sz="1400" baseline="0" dirty="0" smtClean="0"/>
                        <a:t>(HEMS)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Коммерческие авиационные работы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Некоммерческие полеты  (вертолеты и автожиры до 5700 кг)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Столкновение с препятствием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Превышение предельных эксплуатационных ограничений, включая потерю управления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Столкновение с земной поверхностью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Столкновение в воздухе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Выход за пределы посадочной площадки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Повреждение на земле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6308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4" y="55139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Рекомендации по повышению безопасности –</a:t>
            </a:r>
            <a:r>
              <a:rPr lang="en-US" sz="3600" b="1" dirty="0" smtClean="0">
                <a:solidFill>
                  <a:srgbClr val="002060"/>
                </a:solidFill>
              </a:rPr>
              <a:t>EASA (EHEST)</a:t>
            </a:r>
            <a:r>
              <a:rPr lang="en-US" sz="3200" dirty="0">
                <a:solidFill>
                  <a:prstClr val="black"/>
                </a:solidFill>
              </a:rPr>
              <a:t/>
            </a:r>
            <a:br>
              <a:rPr lang="en-US" sz="3200" dirty="0">
                <a:solidFill>
                  <a:prstClr val="black"/>
                </a:solidFill>
              </a:rPr>
            </a:br>
            <a:r>
              <a:rPr lang="ru-RU" sz="2900" dirty="0" smtClean="0">
                <a:solidFill>
                  <a:prstClr val="black"/>
                </a:solidFill>
              </a:rPr>
              <a:t>Коммерческие перевозки над </a:t>
            </a:r>
            <a:r>
              <a:rPr lang="ru-RU" sz="2900" dirty="0">
                <a:solidFill>
                  <a:prstClr val="black"/>
                </a:solidFill>
              </a:rPr>
              <a:t>морем</a:t>
            </a:r>
            <a:br>
              <a:rPr lang="ru-RU" sz="2900" dirty="0">
                <a:solidFill>
                  <a:prstClr val="black"/>
                </a:solidFill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8221935"/>
              </p:ext>
            </p:extLst>
          </p:nvPr>
        </p:nvGraphicFramePr>
        <p:xfrm>
          <a:off x="880533" y="1546225"/>
          <a:ext cx="10515600" cy="501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Актуальные</a:t>
                      </a:r>
                      <a:r>
                        <a:rPr lang="ru-RU" baseline="0" dirty="0" smtClean="0"/>
                        <a:t> проблемные вопросы и принимаемые меры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Проблемные вопросы, связанные с техническим состоянием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 dirty="0" smtClean="0"/>
                        <a:t>Диагностика и устойчивость к отказам систем/ надежность систем. </a:t>
                      </a:r>
                      <a:r>
                        <a:rPr lang="ru-RU" sz="1100" i="1" dirty="0" smtClean="0"/>
                        <a:t>Необходимо продолжить работу над повышением надежности систем морских вертолетов. Кроме того, необходимо улучшить возможности</a:t>
                      </a:r>
                      <a:r>
                        <a:rPr lang="ru-RU" sz="1100" i="1" baseline="0" dirty="0" smtClean="0"/>
                        <a:t> по</a:t>
                      </a:r>
                      <a:r>
                        <a:rPr lang="ru-RU" sz="1100" i="1" dirty="0" smtClean="0"/>
                        <a:t> раннему диагностированию отказов систем. Ключевым моментом здесь является ужесточение сертификационных требований, касающихся смазки трансмиссии привода несущего винта. Также актуальным является улучшение бортовых систем диагностики (HUMS).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Проблемные вопросы, связанные с летной эксплуатацией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 dirty="0" smtClean="0"/>
                        <a:t>Планирование и подготовка к полетам. </a:t>
                      </a:r>
                      <a:r>
                        <a:rPr lang="ru-RU" sz="1100" b="0" i="1" dirty="0" smtClean="0"/>
                        <a:t>Необходимо продолжить работу по совершенствованию подготовки пилотов</a:t>
                      </a:r>
                      <a:r>
                        <a:rPr lang="ru-RU" sz="1100" b="0" i="1" baseline="0" dirty="0" smtClean="0"/>
                        <a:t> на основе анализа</a:t>
                      </a:r>
                      <a:r>
                        <a:rPr lang="ru-RU" sz="1100" b="0" i="1" dirty="0" smtClean="0"/>
                        <a:t> </a:t>
                      </a:r>
                      <a:r>
                        <a:rPr lang="ru-RU" sz="1100" i="1" dirty="0" smtClean="0"/>
                        <a:t>фактических данных (</a:t>
                      </a:r>
                      <a:r>
                        <a:rPr lang="en-US" sz="1100" i="1" dirty="0" smtClean="0"/>
                        <a:t>EBT)</a:t>
                      </a:r>
                      <a:r>
                        <a:rPr lang="ru-RU" sz="1100" i="1" dirty="0" smtClean="0"/>
                        <a:t> с целью</a:t>
                      </a:r>
                      <a:r>
                        <a:rPr lang="ru-RU" sz="1100" i="1" baseline="0" dirty="0" smtClean="0"/>
                        <a:t> улучшения готовности экипажа </a:t>
                      </a:r>
                      <a:r>
                        <a:rPr lang="en-US" sz="1100" i="1" baseline="0" dirty="0" smtClean="0"/>
                        <a:t> </a:t>
                      </a:r>
                      <a:r>
                        <a:rPr lang="ru-RU" sz="1100" i="1" dirty="0" smtClean="0"/>
                        <a:t>к наиболее актуальным полетным сценариям.</a:t>
                      </a:r>
                      <a:endParaRPr lang="ru-RU" sz="11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 dirty="0" smtClean="0"/>
                        <a:t>Контроль траектории полета вертолета и использование автоматики</a:t>
                      </a:r>
                      <a:r>
                        <a:rPr lang="ru-RU" sz="1100" b="1" i="1" dirty="0" smtClean="0"/>
                        <a:t>.</a:t>
                      </a:r>
                      <a:r>
                        <a:rPr lang="ru-RU" sz="1100" i="1" dirty="0" smtClean="0"/>
                        <a:t> Для решения этого проблемного вопроса планируется введение сертификационных требований</a:t>
                      </a:r>
                      <a:r>
                        <a:rPr lang="ru-RU" sz="1100" i="1" baseline="0" dirty="0" smtClean="0"/>
                        <a:t> к конструкции пилотской кабины вертолета, предусматривающих необходимость учета человеческого фактора, а также включение данного проблемного вопроса в программу подготовки пилотов на основе анализа фактических данных. </a:t>
                      </a:r>
                      <a:endParaRPr lang="ru-RU" sz="11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 dirty="0" smtClean="0"/>
                        <a:t>Действия</a:t>
                      </a:r>
                      <a:r>
                        <a:rPr lang="ru-RU" sz="1100" b="1" baseline="0" dirty="0" smtClean="0"/>
                        <a:t> при возникновении технических неисправностей. </a:t>
                      </a:r>
                      <a:r>
                        <a:rPr lang="ru-RU" sz="1100" i="1" baseline="0" dirty="0" smtClean="0"/>
                        <a:t>Данный проблемный вопрос необходимо решать путем включения наиболее распространенных отказов  в программу подготовки пилотов на основе анализа фактических данных. </a:t>
                      </a:r>
                      <a:endParaRPr lang="ru-RU" sz="11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Проблемные вопросы, связанные с человеческим фактором</a:t>
                      </a:r>
                    </a:p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Восприятие и ситуационная осведомленность.  </a:t>
                      </a:r>
                      <a:r>
                        <a:rPr lang="ru-RU" sz="11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Частью решения данного вопроса </a:t>
                      </a:r>
                      <a:r>
                        <a:rPr lang="ru-RU" sz="1100" b="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является </a:t>
                      </a:r>
                      <a:r>
                        <a:rPr kumimoji="0" lang="ru-RU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подготовки пилотов на основе анализа фактических данных. Также планируется разработка производителями вертолетов Руководства по действиям экипажа (</a:t>
                      </a:r>
                      <a:r>
                        <a:rPr kumimoji="0" lang="en-US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Flight Crew Operating Manual). </a:t>
                      </a:r>
                      <a:endParaRPr lang="ru-RU" sz="1100" b="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449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900" b="1" dirty="0">
                <a:solidFill>
                  <a:srgbClr val="002060"/>
                </a:solidFill>
              </a:rPr>
              <a:t>Рекомендации по повышению безопасности –</a:t>
            </a:r>
            <a:r>
              <a:rPr lang="en-US" sz="2900" b="1" dirty="0">
                <a:solidFill>
                  <a:srgbClr val="002060"/>
                </a:solidFill>
              </a:rPr>
              <a:t>EASA (EHEST)</a:t>
            </a:r>
            <a:r>
              <a:rPr lang="en-US" sz="2900" dirty="0">
                <a:solidFill>
                  <a:prstClr val="black"/>
                </a:solidFill>
              </a:rPr>
              <a:t/>
            </a:r>
            <a:br>
              <a:rPr lang="en-US" sz="2900" dirty="0">
                <a:solidFill>
                  <a:prstClr val="black"/>
                </a:solidFill>
              </a:rPr>
            </a:br>
            <a:r>
              <a:rPr lang="en-US" sz="1200" b="1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200" b="1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900" dirty="0" smtClean="0">
                <a:solidFill>
                  <a:prstClr val="black"/>
                </a:solidFill>
              </a:rPr>
              <a:t>Коммерческие перевозки, включая санитарную авиацию </a:t>
            </a:r>
            <a:r>
              <a:rPr lang="en-US" sz="2900" dirty="0" smtClean="0">
                <a:solidFill>
                  <a:prstClr val="black"/>
                </a:solidFill>
              </a:rPr>
              <a:t>(HEMS)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5737200"/>
              </p:ext>
            </p:extLst>
          </p:nvPr>
        </p:nvGraphicFramePr>
        <p:xfrm>
          <a:off x="838198" y="1825625"/>
          <a:ext cx="10701868" cy="459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0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50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Актуальные</a:t>
                      </a:r>
                      <a:r>
                        <a:rPr lang="ru-RU" baseline="0" dirty="0" smtClean="0"/>
                        <a:t> проблемные вопросы и принимаемые меры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Проблемные</a:t>
                      </a:r>
                      <a:r>
                        <a:rPr lang="ru-RU" sz="1400" baseline="0" dirty="0" smtClean="0"/>
                        <a:t> вопросы, связанные с техническим состоянием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Диагностика и устойчивость к отказам систем/надежность систем. </a:t>
                      </a:r>
                      <a:r>
                        <a:rPr lang="ru-RU" sz="1100" i="1" dirty="0" smtClean="0"/>
                        <a:t>В секторе коммерческих перевозок применяются те же типы вертолетов, что и для морских перевозок, поэтому отказы систем также являются проблемным вопросом, который необходимо решать как путем повышения надежности</a:t>
                      </a:r>
                      <a:r>
                        <a:rPr lang="ru-RU" sz="1100" i="1" baseline="0" dirty="0" smtClean="0"/>
                        <a:t> систем, так и улучшением возможностей по раннему диагностированию отказов. Так же как и для морских вертолетов, данная цель будет достигаться </a:t>
                      </a:r>
                      <a:r>
                        <a:rPr kumimoji="0" lang="ru-RU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ужесточением сертификационных требований по смазке трансмиссии привода несущего винта и улучшением бортовых систем диагностики (HUMS).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420">
                <a:tc rowSpan="2"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Проблемные вопросы, связанные с летной эксплуатацией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Обнаружение препятствий и уход от столкновения. </a:t>
                      </a:r>
                      <a:r>
                        <a:rPr kumimoji="0" lang="ru-RU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Решение этого вопроса требует установки на вертолеты более совершенного оборудования и разработку стратегий, помогающих экипажу сохранять безопасное расстояние от препятствий во время взлета и посадки. </a:t>
                      </a:r>
                      <a:endParaRPr lang="ru-RU" sz="1100" b="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54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Преднамеренные полеты на малой высоте. </a:t>
                      </a:r>
                      <a:r>
                        <a:rPr lang="ru-RU" sz="11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Этот проблемный вопрос тесно связан с предыдущим – уходом от столкновения. В секторе коммерческих перевозок полеты на малой высоте (в рамках</a:t>
                      </a:r>
                      <a:r>
                        <a:rPr lang="en-US" sz="11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нормативной базы) осуществляться регулярно, и анализ показал, что в при осуществлении  таких полетов имеет место непропорционально большое количество авиационных событий. Данный вопрос будет изучен более детально.</a:t>
                      </a:r>
                      <a:endParaRPr lang="ru-RU" sz="1100" b="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Проблемные вопросы, связанные с человеческим фактором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Восприятие и ситуационная осведомленность.  </a:t>
                      </a:r>
                      <a:r>
                        <a:rPr lang="ru-RU" sz="1100" b="0" i="1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Подготовки пилотов на основе анализа фактических данных окажет положительное влияние на</a:t>
                      </a:r>
                      <a:r>
                        <a:rPr lang="ru-RU" sz="11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решения данного вопроса, но группа анализа в области человеческого фактора продолжит оценку его  состояния.</a:t>
                      </a:r>
                      <a:r>
                        <a:rPr lang="ru-RU" sz="1100" b="0" i="1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1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ru-RU" sz="1100" b="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0838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Рекомендации по повышению безопасности –</a:t>
            </a:r>
            <a:r>
              <a:rPr lang="en-US" sz="3200" b="1" dirty="0">
                <a:solidFill>
                  <a:srgbClr val="002060"/>
                </a:solidFill>
              </a:rPr>
              <a:t>EASA (EHEST)</a:t>
            </a:r>
            <a:r>
              <a:rPr lang="en-US" sz="2900" dirty="0">
                <a:solidFill>
                  <a:prstClr val="black"/>
                </a:solidFill>
              </a:rPr>
              <a:t/>
            </a:r>
            <a:br>
              <a:rPr lang="en-US" sz="2900" dirty="0">
                <a:solidFill>
                  <a:prstClr val="black"/>
                </a:solidFill>
              </a:rPr>
            </a:br>
            <a:r>
              <a:rPr lang="en-US" sz="1400" b="1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400" b="1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900" dirty="0">
                <a:solidFill>
                  <a:prstClr val="black"/>
                </a:solidFill>
              </a:rPr>
              <a:t>Коммерческие </a:t>
            </a:r>
            <a:r>
              <a:rPr lang="ru-RU" sz="2900" dirty="0" smtClean="0">
                <a:solidFill>
                  <a:prstClr val="black"/>
                </a:solidFill>
              </a:rPr>
              <a:t>авиационные работы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1350840"/>
              </p:ext>
            </p:extLst>
          </p:nvPr>
        </p:nvGraphicFramePr>
        <p:xfrm>
          <a:off x="838200" y="1825625"/>
          <a:ext cx="10515600" cy="416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Актуальные</a:t>
                      </a:r>
                      <a:r>
                        <a:rPr lang="ru-RU" baseline="0" dirty="0" smtClean="0"/>
                        <a:t> проблемные вопросы и принимаемые меры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Проблемные вопросы, связанные с техническим состоянием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Диагностика и устойчивость к отказам систем/ надежность систем. </a:t>
                      </a:r>
                      <a:r>
                        <a:rPr kumimoji="0" lang="ru-RU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Необходимо продолжить работу над повышением надежности систем и улучшением систем раннего диагностирования отказов. Для этого сектора ужесточение сертификационных требований, касающихся смазки трансмиссии привода несущего винта, также является актуальным. Планируется также решить ряд вопросов, связанных с конструкцией бортовых лебедок.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420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Проблемные вопросы, связанные</a:t>
                      </a:r>
                      <a:r>
                        <a:rPr lang="ru-RU" sz="1400" baseline="0" dirty="0" smtClean="0"/>
                        <a:t> с летной эксплуатацией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Преднамеренные полеты на малой высоте. </a:t>
                      </a:r>
                      <a:r>
                        <a:rPr kumimoji="0" lang="ru-RU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 силу специфики авиационных работ полеты на малой высоте (в рамках</a:t>
                      </a:r>
                      <a:r>
                        <a:rPr kumimoji="0" lang="en-US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нормативной базы) осуществляться регулярно. Тем не менее, каждый вид авиационных работ имеет свои особенности, в связи с чем для дальнейшего анализа и оценки будут привлекаться представители эксплуатантов, специализирующихся на конкретных видах работ. </a:t>
                      </a:r>
                      <a:endParaRPr lang="ru-RU" sz="1100" b="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54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Обнаружение препятствий и уход от столкновения. </a:t>
                      </a:r>
                      <a:r>
                        <a:rPr kumimoji="0" lang="ru-RU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 секторе авиационных работ столкновение с препятствием являются наиболее частой причиной авиационных происшествий, в связи чем своевременное обнаружение препятствий и уход от столкновения является одним из ключевых вопросов обеспечения безопасности. В данном секторе это проблема также будет решаться путем установки на вертолеты более совершенного оборудования и </a:t>
                      </a:r>
                      <a:r>
                        <a:rPr kumimoji="0" lang="ru-RU" sz="11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разработи</a:t>
                      </a:r>
                      <a:r>
                        <a:rPr kumimoji="0" lang="ru-RU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стратегий, помогающих экипажу сохранять безопасное расстояние от препятствий во время взлета и посадки. </a:t>
                      </a:r>
                    </a:p>
                    <a:p>
                      <a:pPr algn="just"/>
                      <a:endParaRPr lang="ru-RU" sz="1100" b="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50901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3410</TotalTime>
  <Words>1693</Words>
  <Application>Microsoft Office PowerPoint</Application>
  <PresentationFormat>Широкоэкранный</PresentationFormat>
  <Paragraphs>140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Тема Office</vt:lpstr>
      <vt:lpstr> Обзор статистики по безопасности полетов на вертолетах и рекомендации по повышению уровня безопасности </vt:lpstr>
      <vt:lpstr>Абсолютные показатели безопасности (IHST) Источник: http://www.ihst.org/Default.aspx?tabid=1507&amp;mid=2918&amp;newsid2918=64036&amp;language=en-US</vt:lpstr>
      <vt:lpstr>Абсолютные показатели безопасности (IHST) Источник: http://www.ihst.org/Default.aspx?tabid=1507&amp;mid=2918&amp;newsid2918=64036&amp;language=en-US</vt:lpstr>
      <vt:lpstr>Рекомендации по повышению безопасности –EASA (EHEST) Источник: https://www.easa.europa.eu/document-library/general-publications/annual-safety-review-2017</vt:lpstr>
      <vt:lpstr>Рекомендации по повышению безопасности –EASA (EHEST) Источник: https://www.easa.europa.eu/sites/default/files/dfu/EPAS_2018-2022%20v2.2.8%20for%20MB.pdf</vt:lpstr>
      <vt:lpstr>Приоритетные области риска–EASA/EHEST </vt:lpstr>
      <vt:lpstr>Рекомендации по повышению безопасности –EASA (EHEST) Коммерческие перевозки над морем </vt:lpstr>
      <vt:lpstr>Рекомендации по повышению безопасности –EASA (EHEST)  Коммерческие перевозки, включая санитарную авиацию (HEMS)</vt:lpstr>
      <vt:lpstr>Рекомендации по повышению безопасности –EASA (EHEST)  Коммерческие авиационные работы</vt:lpstr>
      <vt:lpstr>Рекомендации по повышению безопасности –EASA (EHEST)  Некоммерческие перевозки (вертолеты и автожиры до 5700 кг) </vt:lpstr>
      <vt:lpstr>Рекомендации по повышению безопасности –USHST Источник: http://www.ushst.org/portals/49/USHST%20LOCI%20UIMC%20LALT%20Final%20Report_2017Oct3.pdf </vt:lpstr>
      <vt:lpstr>Рекомендации по повышению безопасности –USHST</vt:lpstr>
      <vt:lpstr>Рекомендации по повышению безопасности –USHST На основе анализа причин авиационных происшествий было определено 18 направлений деятельности по повышению безопасности: </vt:lpstr>
      <vt:lpstr>Рекомендации по повышению безопасности – IHST Источник: http://www.ihst.org/Default.aspx?tabid=1507&amp;mid=2918&amp;newsid2918=64037&amp;language=en-US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aksyutin.v</dc:creator>
  <cp:lastModifiedBy>hia.logo@gmail.com</cp:lastModifiedBy>
  <cp:revision>156</cp:revision>
  <dcterms:created xsi:type="dcterms:W3CDTF">2018-05-15T10:13:36Z</dcterms:created>
  <dcterms:modified xsi:type="dcterms:W3CDTF">2018-05-21T07:13:09Z</dcterms:modified>
</cp:coreProperties>
</file>