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3" r:id="rId2"/>
    <p:sldId id="257" r:id="rId3"/>
    <p:sldId id="325" r:id="rId4"/>
    <p:sldId id="326" r:id="rId5"/>
    <p:sldId id="329" r:id="rId6"/>
    <p:sldId id="331" r:id="rId7"/>
    <p:sldId id="335" r:id="rId8"/>
    <p:sldId id="321" r:id="rId9"/>
    <p:sldId id="336" r:id="rId10"/>
    <p:sldId id="324" r:id="rId11"/>
    <p:sldId id="339" r:id="rId12"/>
    <p:sldId id="332" r:id="rId13"/>
    <p:sldId id="337" r:id="rId14"/>
    <p:sldId id="334" r:id="rId15"/>
    <p:sldId id="338" r:id="rId16"/>
    <p:sldId id="318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66"/>
    <a:srgbClr val="FF9933"/>
    <a:srgbClr val="FF6600"/>
    <a:srgbClr val="99CCFF"/>
    <a:srgbClr val="CC0000"/>
    <a:srgbClr val="3333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1605_HeliRUSSIA\&#1044;&#1072;&#1085;&#1085;&#1099;&#1077;%20&#1087;&#1086;%20%20&#1042;&#1057;%20&#1090;&#1080;&#1087;&#1072;%20&#1052;&#1080;-8_2016%20&#1075;_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1605_HeliRUSSIA\&#1044;&#1072;&#1085;&#1085;&#1099;&#1077;%20&#1087;&#1086;%20%20&#1042;&#1057;%20&#1090;&#1080;&#1087;&#1072;%20&#1052;&#1080;-8_2016%20&#1075;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1605_HeliRUSSIA\&#1044;&#1072;&#1085;&#1085;&#1099;&#1077;%20&#1087;&#1086;%20%20&#1042;&#1057;%20&#1090;&#1080;&#1087;&#1072;%20&#1052;&#1080;-8_2016%20&#1075;_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1605_HeliRUSSIA\&#1044;&#1072;&#1085;&#1085;&#1099;&#1077;%20&#1087;&#1086;%20%20&#1042;&#1057;%20&#1090;&#1080;&#1087;&#1072;%20&#1052;&#1080;-8_2016%20&#1075;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Данные по оценке аутентичности </a:t>
            </a:r>
            <a:endParaRPr lang="en-US"/>
          </a:p>
          <a:p>
            <a:pPr>
              <a:defRPr/>
            </a:pPr>
            <a:r>
              <a:rPr lang="ru-RU"/>
              <a:t>компонентов ВС типа Ми-8</a:t>
            </a:r>
          </a:p>
        </c:rich>
      </c:tx>
      <c:layout>
        <c:manualLayout>
          <c:xMode val="edge"/>
          <c:yMode val="edge"/>
          <c:x val="0.21581594585543329"/>
          <c:y val="5.4008424463689989E-2"/>
        </c:manualLayout>
      </c:layout>
      <c:overlay val="1"/>
    </c:title>
    <c:view3D>
      <c:rAngAx val="1"/>
    </c:view3D>
    <c:floor>
      <c:spPr>
        <a:ln w="19050">
          <a:solidFill>
            <a:srgbClr val="FF0000"/>
          </a:solidFill>
        </a:ln>
      </c:spPr>
    </c:floor>
    <c:sideWall>
      <c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1"/>
          <a:tileRect/>
        </a:gradFill>
        <a:ln w="15875">
          <a:solidFill>
            <a:srgbClr val="FF0000"/>
          </a:solidFill>
        </a:ln>
      </c:spPr>
    </c:sideWall>
    <c:backWall>
      <c:spPr>
        <a:solidFill>
          <a:schemeClr val="accent1">
            <a:lumMod val="20000"/>
            <a:lumOff val="80000"/>
          </a:schemeClr>
        </a:solidFill>
        <a:ln w="15875">
          <a:solidFill>
            <a:srgbClr val="FF0000"/>
          </a:solidFill>
        </a:ln>
      </c:spPr>
    </c:backWall>
    <c:plotArea>
      <c:layout>
        <c:manualLayout>
          <c:layoutTarget val="inner"/>
          <c:xMode val="edge"/>
          <c:yMode val="edge"/>
          <c:x val="6.3611922396940732E-2"/>
          <c:y val="3.0942334739803099E-2"/>
          <c:w val="0.78947507517857241"/>
          <c:h val="0.853276087857438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ВС, прошедших оценку аутентичности 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dLbl>
              <c:idx val="0"/>
              <c:layout>
                <c:manualLayout>
                  <c:x val="-5.9347181008902201E-3"/>
                  <c:y val="-6.7510530579612564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 i="0" baseline="0"/>
                </a:pPr>
                <a:endParaRPr lang="ru-RU"/>
              </a:p>
            </c:txPr>
            <c:showVal val="1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671</c:v>
                </c:pt>
                <c:pt idx="1">
                  <c:v>441</c:v>
                </c:pt>
                <c:pt idx="2">
                  <c:v>308</c:v>
                </c:pt>
                <c:pt idx="3">
                  <c:v>287</c:v>
                </c:pt>
                <c:pt idx="4">
                  <c:v>227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Количество выявленных неаутентичных и сомнительных компонентов ВС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2.3738872403560877E-2"/>
                  <c:y val="-6.7510530579612564E-3"/>
                </c:manualLayout>
              </c:layout>
              <c:showVal val="1"/>
            </c:dLbl>
            <c:dLbl>
              <c:idx val="1"/>
              <c:layout>
                <c:manualLayout>
                  <c:x val="1.7804154302670645E-2"/>
                  <c:y val="-1.0126579586941877E-2"/>
                </c:manualLayout>
              </c:layout>
              <c:showVal val="1"/>
            </c:dLbl>
            <c:dLbl>
              <c:idx val="4"/>
              <c:layout>
                <c:manualLayout>
                  <c:x val="1.582591493570722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 i="0" baseline="0"/>
                </a:pPr>
                <a:endParaRPr lang="ru-RU"/>
              </a:p>
            </c:txPr>
            <c:showVal val="1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900</c:v>
                </c:pt>
                <c:pt idx="1">
                  <c:v>426</c:v>
                </c:pt>
                <c:pt idx="2">
                  <c:v>579</c:v>
                </c:pt>
                <c:pt idx="3">
                  <c:v>451</c:v>
                </c:pt>
                <c:pt idx="4">
                  <c:v>193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 среднем на одно ВС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dLbl>
              <c:idx val="0"/>
              <c:layout>
                <c:manualLayout>
                  <c:x val="1.9782393669634069E-2"/>
                  <c:y val="-2.7004212231845029E-2"/>
                </c:manualLayout>
              </c:layout>
              <c:showVal val="1"/>
            </c:dLbl>
            <c:dLbl>
              <c:idx val="1"/>
              <c:layout>
                <c:manualLayout>
                  <c:x val="2.3738872403560877E-2"/>
                  <c:y val="-2.3611675175474297E-2"/>
                </c:manualLayout>
              </c:layout>
              <c:showVal val="1"/>
            </c:dLbl>
            <c:dLbl>
              <c:idx val="2"/>
              <c:layout>
                <c:manualLayout>
                  <c:x val="1.97823936696341E-2"/>
                  <c:y val="-6.7170445004198194E-3"/>
                </c:manualLayout>
              </c:layout>
              <c:showVal val="1"/>
            </c:dLbl>
            <c:dLbl>
              <c:idx val="3"/>
              <c:layout>
                <c:manualLayout>
                  <c:x val="2.1760633036597383E-2"/>
                  <c:y val="-1.3434089000839642E-2"/>
                </c:manualLayout>
              </c:layout>
              <c:showVal val="1"/>
            </c:dLbl>
            <c:dLbl>
              <c:idx val="4"/>
              <c:layout>
                <c:manualLayout>
                  <c:x val="1.7804154302670645E-2"/>
                  <c:y val="-1.0126579586941877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Val val="1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1.3</c:v>
                </c:pt>
                <c:pt idx="1">
                  <c:v>0.9</c:v>
                </c:pt>
                <c:pt idx="2">
                  <c:v>1.8</c:v>
                </c:pt>
                <c:pt idx="3">
                  <c:v>1.6</c:v>
                </c:pt>
                <c:pt idx="4">
                  <c:v>0.9</c:v>
                </c:pt>
              </c:numCache>
            </c:numRef>
          </c:val>
        </c:ser>
        <c:shape val="box"/>
        <c:axId val="65347968"/>
        <c:axId val="65349504"/>
        <c:axId val="0"/>
      </c:bar3DChart>
      <c:catAx>
        <c:axId val="65347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 i="0" baseline="0"/>
            </a:pPr>
            <a:endParaRPr lang="ru-RU"/>
          </a:p>
        </c:txPr>
        <c:crossAx val="65349504"/>
        <c:crosses val="autoZero"/>
        <c:auto val="1"/>
        <c:lblAlgn val="ctr"/>
        <c:lblOffset val="100"/>
      </c:catAx>
      <c:valAx>
        <c:axId val="65349504"/>
        <c:scaling>
          <c:orientation val="minMax"/>
        </c:scaling>
        <c:axPos val="l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tickLblPos val="nextTo"/>
        <c:spPr>
          <a:ln>
            <a:solidFill>
              <a:srgbClr val="F79646"/>
            </a:solidFill>
          </a:ln>
        </c:spPr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347968"/>
        <c:crosses val="autoZero"/>
        <c:crossBetween val="between"/>
      </c:valAx>
      <c:spPr>
        <a:noFill/>
        <a:ln w="15875">
          <a:noFill/>
        </a:ln>
      </c:spPr>
    </c:plotArea>
    <c:legend>
      <c:legendPos val="r"/>
      <c:layout>
        <c:manualLayout>
          <c:xMode val="edge"/>
          <c:yMode val="edge"/>
          <c:x val="0.86849500293881676"/>
          <c:y val="0.41999585578118526"/>
          <c:w val="0.1233186412239312"/>
          <c:h val="0.43369249896394563"/>
        </c:manualLayout>
      </c:layout>
      <c:txPr>
        <a:bodyPr/>
        <a:lstStyle/>
        <a:p>
          <a:pPr>
            <a:defRPr sz="800" b="1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Процент выявляемых неаутентичных  компонентов на ВС типа Ми-8 </a:t>
            </a:r>
          </a:p>
        </c:rich>
      </c:tx>
      <c:layout>
        <c:manualLayout>
          <c:xMode val="edge"/>
          <c:yMode val="edge"/>
          <c:x val="0.34070822397200384"/>
          <c:y val="2.7777777777777832E-2"/>
        </c:manualLayout>
      </c:layout>
      <c:overlay val="1"/>
    </c:title>
    <c:view3D>
      <c:rAngAx val="1"/>
    </c:view3D>
    <c:floor>
      <c:spPr>
        <a:gradFill flip="none" rotWithShape="1">
          <a:gsLst>
            <a:gs pos="54000">
              <a:srgbClr val="FFEFD1">
                <a:alpha val="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</c:spPr>
    </c:floor>
    <c:sideWall>
      <c:spPr>
        <a:gradFill flip="none" rotWithShape="1">
          <a:gsLst>
            <a:gs pos="0">
              <a:srgbClr val="FFEFD1">
                <a:alpha val="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</c:spPr>
    </c:sideWall>
    <c:backWall>
      <c:spPr>
        <a:gradFill flip="none" rotWithShape="1">
          <a:gsLst>
            <a:gs pos="0">
              <a:srgbClr val="FFEFD1">
                <a:alpha val="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</c:spPr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1"/>
          <c:dLbls>
            <c:dLbl>
              <c:idx val="0"/>
              <c:layout>
                <c:manualLayout>
                  <c:x val="0"/>
                  <c:y val="0.2731481481481481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/>
                      <a:t>5..</a:t>
                    </a:r>
                    <a:r>
                      <a:rPr lang="en-US" b="1"/>
                      <a:t>18</a:t>
                    </a:r>
                    <a:r>
                      <a:rPr lang="ru-RU" b="1"/>
                      <a:t>%</a:t>
                    </a:r>
                    <a:endParaRPr lang="en-US" b="1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1.1111111111111125E-2"/>
                  <c:y val="-5.5555555555555455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/>
                      <a:t>3...</a:t>
                    </a:r>
                    <a:r>
                      <a:rPr lang="en-US" b="1"/>
                      <a:t>4</a:t>
                    </a:r>
                    <a:r>
                      <a:rPr lang="ru-RU" b="1"/>
                      <a:t>%</a:t>
                    </a:r>
                    <a:endParaRPr lang="en-US" b="1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5.5553368328958878E-3"/>
                  <c:y val="0.2870370370370370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2000" b="1">
                        <a:latin typeface="Arial" pitchFamily="34" charset="0"/>
                        <a:cs typeface="Arial" pitchFamily="34" charset="0"/>
                      </a:rPr>
                      <a:t>?</a:t>
                    </a:r>
                    <a:endParaRPr lang="en-US" sz="20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showVal val="1"/>
            </c:dLbl>
            <c:showVal val="1"/>
          </c:dLbls>
          <c:cat>
            <c:strRef>
              <c:f>Лист1!$A$32:$A$34</c:f>
              <c:strCache>
                <c:ptCount val="3"/>
                <c:pt idx="0">
                  <c:v>Зарубежные эксплуатанты</c:v>
                </c:pt>
                <c:pt idx="1">
                  <c:v>Эксплуатанты РФ</c:v>
                </c:pt>
                <c:pt idx="2">
                  <c:v>Госавиация</c:v>
                </c:pt>
              </c:strCache>
            </c:strRef>
          </c:cat>
          <c:val>
            <c:numRef>
              <c:f>Лист1!$B$32:$B$34</c:f>
              <c:numCache>
                <c:formatCode>General</c:formatCode>
                <c:ptCount val="3"/>
                <c:pt idx="0">
                  <c:v>18</c:v>
                </c:pt>
                <c:pt idx="1">
                  <c:v>4</c:v>
                </c:pt>
                <c:pt idx="2">
                  <c:v>14</c:v>
                </c:pt>
              </c:numCache>
            </c:numRef>
          </c:val>
        </c:ser>
        <c:shape val="box"/>
        <c:axId val="71803264"/>
        <c:axId val="71804800"/>
        <c:axId val="0"/>
      </c:bar3DChart>
      <c:catAx>
        <c:axId val="718032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804800"/>
        <c:crosses val="autoZero"/>
        <c:auto val="1"/>
        <c:lblAlgn val="ctr"/>
        <c:lblOffset val="100"/>
      </c:catAx>
      <c:valAx>
        <c:axId val="71804800"/>
        <c:scaling>
          <c:orientation val="minMax"/>
        </c:scaling>
        <c:axPos val="l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180326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Количество ВС, прошедших ОА при проведении капитального ремонта</a:t>
            </a:r>
          </a:p>
        </c:rich>
      </c:tx>
      <c:layout>
        <c:manualLayout>
          <c:xMode val="edge"/>
          <c:yMode val="edge"/>
          <c:x val="0.27220822397200384"/>
          <c:y val="1.3888888888888907E-2"/>
        </c:manualLayout>
      </c:layout>
      <c:overlay val="1"/>
    </c:title>
    <c:view3D>
      <c:rAngAx val="1"/>
    </c:view3D>
    <c:floor>
      <c:spPr>
        <a:gradFill>
          <a:gsLst>
            <a:gs pos="0">
              <a:srgbClr val="FFEFD1">
                <a:alpha val="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spPr>
        <a:gradFill>
          <a:gsLst>
            <a:gs pos="0">
              <a:srgbClr val="FFEFD1">
                <a:alpha val="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sideWall>
    <c:backWall>
      <c:spPr>
        <a:gradFill>
          <a:gsLst>
            <a:gs pos="0">
              <a:srgbClr val="FFEFD1">
                <a:alpha val="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Лист1!$A$46</c:f>
              <c:strCache>
                <c:ptCount val="1"/>
                <c:pt idx="0">
                  <c:v>ОЗГА</c:v>
                </c:pt>
              </c:strCache>
            </c:strRef>
          </c:tx>
          <c:dLbls>
            <c:showVal val="1"/>
          </c:dLbls>
          <c:cat>
            <c:numRef>
              <c:f>Лист1!$B$45:$F$45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Лист1!$B$46:$F$46</c:f>
              <c:numCache>
                <c:formatCode>General</c:formatCode>
                <c:ptCount val="5"/>
                <c:pt idx="0">
                  <c:v>20</c:v>
                </c:pt>
                <c:pt idx="1">
                  <c:v>14</c:v>
                </c:pt>
                <c:pt idx="2">
                  <c:v>12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Лист1!$A$47</c:f>
              <c:strCache>
                <c:ptCount val="1"/>
                <c:pt idx="0">
                  <c:v>СПАРК</c:v>
                </c:pt>
              </c:strCache>
            </c:strRef>
          </c:tx>
          <c:dLbls>
            <c:showVal val="1"/>
          </c:dLbls>
          <c:cat>
            <c:numRef>
              <c:f>Лист1!$B$45:$F$45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Лист1!$B$47:$F$47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Лист1!$A$48</c:f>
              <c:strCache>
                <c:ptCount val="1"/>
                <c:pt idx="0">
                  <c:v>НАРЗ</c:v>
                </c:pt>
              </c:strCache>
            </c:strRef>
          </c:tx>
          <c:dLbls>
            <c:showVal val="1"/>
          </c:dLbls>
          <c:cat>
            <c:numRef>
              <c:f>Лист1!$B$45:$E$45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Лист1!$B$48:$F$48</c:f>
              <c:numCache>
                <c:formatCode>General</c:formatCode>
                <c:ptCount val="5"/>
                <c:pt idx="0">
                  <c:v>19</c:v>
                </c:pt>
                <c:pt idx="1">
                  <c:v>8</c:v>
                </c:pt>
                <c:pt idx="2">
                  <c:v>8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Лист1!$A$49</c:f>
              <c:strCache>
                <c:ptCount val="1"/>
                <c:pt idx="0">
                  <c:v>356 АРЗ</c:v>
                </c:pt>
              </c:strCache>
            </c:strRef>
          </c:tx>
          <c:dLbls>
            <c:showVal val="1"/>
          </c:dLbls>
          <c:cat>
            <c:numRef>
              <c:f>Лист1!$B$45:$E$45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Лист1!$B$49:$F$49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</c:ser>
        <c:shape val="box"/>
        <c:axId val="117112192"/>
        <c:axId val="117453952"/>
        <c:axId val="0"/>
      </c:bar3DChart>
      <c:catAx>
        <c:axId val="117112192"/>
        <c:scaling>
          <c:orientation val="minMax"/>
        </c:scaling>
        <c:axPos val="b"/>
        <c:numFmt formatCode="General" sourceLinked="1"/>
        <c:tickLblPos val="nextTo"/>
        <c:crossAx val="117453952"/>
        <c:crosses val="autoZero"/>
        <c:auto val="1"/>
        <c:lblAlgn val="ctr"/>
        <c:lblOffset val="100"/>
      </c:catAx>
      <c:valAx>
        <c:axId val="117453952"/>
        <c:scaling>
          <c:orientation val="minMax"/>
        </c:scaling>
        <c:axPos val="l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tickLblPos val="nextTo"/>
        <c:spPr>
          <a:ln w="15875"/>
        </c:spPr>
        <c:crossAx val="117112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2216426071741114"/>
          <c:y val="0.24537037037037041"/>
          <c:w val="0.49456036745406962"/>
          <c:h val="7.9087561971420473E-2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sideWall>
    <c:backWall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Лист1!$A$67</c:f>
              <c:strCache>
                <c:ptCount val="1"/>
                <c:pt idx="0">
                  <c:v>Количество ВС, прошедших процедуру уверичения ресурса и сс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Лист1!$B$66:$C$66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Лист1!$B$67:$C$67</c:f>
              <c:numCache>
                <c:formatCode>General</c:formatCode>
                <c:ptCount val="2"/>
                <c:pt idx="0">
                  <c:v>181</c:v>
                </c:pt>
                <c:pt idx="1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Лист1!$A$68</c:f>
              <c:strCache>
                <c:ptCount val="1"/>
                <c:pt idx="0">
                  <c:v>Количество ВС, прошедших процедуру оценки аутентичности КВС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Лист1!$B$66:$C$66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Лист1!$B$68:$C$68</c:f>
              <c:numCache>
                <c:formatCode>General</c:formatCode>
                <c:ptCount val="2"/>
                <c:pt idx="0">
                  <c:v>106</c:v>
                </c:pt>
                <c:pt idx="1">
                  <c:v>33</c:v>
                </c:pt>
              </c:numCache>
            </c:numRef>
          </c:val>
        </c:ser>
        <c:shape val="box"/>
        <c:axId val="84802944"/>
        <c:axId val="93439488"/>
        <c:axId val="0"/>
      </c:bar3DChart>
      <c:catAx>
        <c:axId val="84802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3439488"/>
        <c:crosses val="autoZero"/>
        <c:auto val="1"/>
        <c:lblAlgn val="ctr"/>
        <c:lblOffset val="100"/>
      </c:catAx>
      <c:valAx>
        <c:axId val="93439488"/>
        <c:scaling>
          <c:orientation val="minMax"/>
        </c:scaling>
        <c:axPos val="l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4802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04932816554421"/>
          <c:y val="0.12530797927750101"/>
          <c:w val="0.14395234036847845"/>
          <c:h val="0.48167195484763198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60570-9EB2-441F-8FFA-E47A55D2FD1F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FA8C9-805C-493B-B6E8-245A05BF2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FA8C9-805C-493B-B6E8-245A05BF20F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452C-065A-450B-8C84-4EE14F637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D9A30-E828-476F-A04B-125C5DEE9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F35-8521-4900-9568-11831ABA5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F2AF-F3C2-4D97-AF93-19ABD052E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E20C-10F7-4B16-A30F-88B7A004F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19C27-0288-4293-AA39-E302F4D9B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FF7F4-77B7-4FAB-AC3C-086B6D435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C457E-5C1A-4EBC-8B86-EA25CE698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CBE8E-E335-4627-978E-9408A1734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5450-ECEE-450A-A822-3842B74F0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27E3A-D9B4-429B-84FE-0F76E19D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FC3F-6417-440A-B688-6A42FE2C0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E8DAD7A-C346-4B9C-A67A-B9BC341EB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mailto:kirpichev@mlgvs.ru" TargetMode="Externa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chart" Target="../charts/chart4.xml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_________Microsoft_Office_Word1.docx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3"/>
          <p:cNvSpPr>
            <a:spLocks noChangeArrowheads="1"/>
          </p:cNvSpPr>
          <p:nvPr/>
        </p:nvSpPr>
        <p:spPr bwMode="auto">
          <a:xfrm>
            <a:off x="785813" y="214314"/>
            <a:ext cx="7772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транспорта Российской Федерации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Федеральное государственное унитарное предприятие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Государственный научно-исследовательский институт гражданской авиации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(ФГУП ГосНИИ ГА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Информационно-аналитический центр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(ИАЦ)</a:t>
            </a:r>
            <a:endParaRPr lang="ru-RU" sz="1600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308501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ИНФОРМАЦИОННО-АНАЛИТИЧЕСКАЯ СИСТЕМА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МОНИТОРИНГА ЛЕТНОЙ ГОДНОСТИ ПАРКА ВЕРТОЛЕТОВ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28596" y="500042"/>
          <a:ext cx="973138" cy="576263"/>
        </p:xfrm>
        <a:graphic>
          <a:graphicData uri="http://schemas.openxmlformats.org/presentationml/2006/ole">
            <p:oleObj spid="_x0000_s54274" name="CorelDRAW" r:id="rId4" imgW="3197880" imgH="189324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000364" y="1643050"/>
            <a:ext cx="59293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Заместитель генерального директора –  Директор ИАЦ ФГУП ГосНИИ ГА, </a:t>
            </a:r>
          </a:p>
          <a:p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д.т.н. Кирпичев Игорь Геннадьевич</a:t>
            </a:r>
          </a:p>
          <a:p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Тел. +7(495)646-29-46, 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www.mlgvs.ru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endParaRPr lang="en-US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kirpichev@mlgvs.ru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 на «Круглом столе» на выставке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HeliRUSSIA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19-20 мая 2016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3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1571604" y="188640"/>
            <a:ext cx="7248868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ОБОБЩЕННЫЕ ДАННЫЕ ПО ОЦЕНКЕ  АУТЕНТИЧНОСТИ  КОМПОНЕНТОВ  ВС </a:t>
            </a:r>
          </a:p>
        </p:txBody>
      </p:sp>
      <p:sp>
        <p:nvSpPr>
          <p:cNvPr id="8199" name="Text Box 23"/>
          <p:cNvSpPr txBox="1">
            <a:spLocks noChangeArrowheads="1"/>
          </p:cNvSpPr>
          <p:nvPr/>
        </p:nvSpPr>
        <p:spPr bwMode="auto">
          <a:xfrm>
            <a:off x="1071506" y="857232"/>
            <a:ext cx="8072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Arial Narrow" pitchFamily="34" charset="0"/>
              </a:rPr>
              <a:t>Аутентичность компонента воздушного судна –                                                                               соответствие компонента ВС установленным требованиям государства регистрации ВС</a:t>
            </a:r>
          </a:p>
        </p:txBody>
      </p:sp>
      <p:pic>
        <p:nvPicPr>
          <p:cNvPr id="7" name="Picture 35" descr="Методика_2"/>
          <p:cNvPicPr>
            <a:picLocks noChangeAspect="1" noChangeArrowheads="1"/>
          </p:cNvPicPr>
          <p:nvPr/>
        </p:nvPicPr>
        <p:blipFill>
          <a:blip r:embed="rId4" cstate="print">
            <a:lum bright="-46000" contrast="80000"/>
          </a:blip>
          <a:srcRect/>
          <a:stretch>
            <a:fillRect/>
          </a:stretch>
        </p:blipFill>
        <p:spPr bwMode="auto">
          <a:xfrm>
            <a:off x="214282" y="1500174"/>
            <a:ext cx="1430337" cy="2071688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14620"/>
            <a:ext cx="1504950" cy="202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225" name="Text Box 12"/>
          <p:cNvSpPr txBox="1">
            <a:spLocks noChangeArrowheads="1"/>
          </p:cNvSpPr>
          <p:nvPr/>
        </p:nvSpPr>
        <p:spPr bwMode="auto">
          <a:xfrm>
            <a:off x="285750" y="3182938"/>
            <a:ext cx="165735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b="1">
                <a:solidFill>
                  <a:srgbClr val="CC0000"/>
                </a:solidFill>
                <a:latin typeface="Arial Narrow" pitchFamily="34" charset="0"/>
              </a:rPr>
              <a:t>ГОСТ Р 55256 - 2012</a:t>
            </a:r>
          </a:p>
        </p:txBody>
      </p:sp>
      <p:graphicFrame>
        <p:nvGraphicFramePr>
          <p:cNvPr id="8194" name="Object 38"/>
          <p:cNvGraphicFramePr>
            <a:graphicFrameLocks noChangeAspect="1"/>
          </p:cNvGraphicFramePr>
          <p:nvPr/>
        </p:nvGraphicFramePr>
        <p:xfrm>
          <a:off x="468313" y="4221163"/>
          <a:ext cx="3995737" cy="2408237"/>
        </p:xfrm>
        <a:graphic>
          <a:graphicData uri="http://schemas.openxmlformats.org/presentationml/2006/ole">
            <p:oleObj spid="_x0000_s55298" name="Диаграмма" r:id="rId6" imgW="9686976" imgH="5838921" progId="MSGraph.Chart.8">
              <p:embed/>
            </p:oleObj>
          </a:graphicData>
        </a:graphic>
      </p:graphicFrame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4640263" y="3648075"/>
          <a:ext cx="4327525" cy="2928938"/>
        </p:xfrm>
        <a:graphic>
          <a:graphicData uri="http://schemas.openxmlformats.org/presentationml/2006/ole">
            <p:oleObj spid="_x0000_s55299" name="Document" r:id="rId7" imgW="5818116" imgH="3949729" progId="Word.Document.8">
              <p:embed/>
            </p:oleObj>
          </a:graphicData>
        </a:graphic>
      </p:graphicFrame>
      <p:pic>
        <p:nvPicPr>
          <p:cNvPr id="8226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94830">
            <a:off x="5800725" y="4022725"/>
            <a:ext cx="29130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887788" y="3141663"/>
            <a:ext cx="52562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3333FF"/>
                </a:solidFill>
              </a:rPr>
              <a:t>Сравнительный анализ, выявленных неутвержденных компонентов ВС типа Ми-8, эксплуатируемых в РФ и за рубежом</a:t>
            </a:r>
            <a:r>
              <a:rPr lang="ru-RU" sz="11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1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5300" name="Object 5"/>
          <p:cNvGraphicFramePr>
            <a:graphicFrameLocks noChangeAspect="1"/>
          </p:cNvGraphicFramePr>
          <p:nvPr/>
        </p:nvGraphicFramePr>
        <p:xfrm>
          <a:off x="357158" y="142852"/>
          <a:ext cx="973138" cy="576262"/>
        </p:xfrm>
        <a:graphic>
          <a:graphicData uri="http://schemas.openxmlformats.org/presentationml/2006/ole">
            <p:oleObj spid="_x0000_s55300" name="CorelDRAW" r:id="rId9" imgW="3197880" imgH="1893240" progId="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57422" y="1714488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Особую озабоченность вызывают вопросы сопровождения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технической эксплуатации вертолетов отечественного производства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за рубежом, где количество выявляемых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неаутентичных компонентов ВС в несколько раз превышает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количество неаутентичных компонентов ВС,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выявляемых на ВС российского реестра гражданских воздушных судов.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3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490" name="Object 5"/>
          <p:cNvGraphicFramePr>
            <a:graphicFrameLocks noChangeAspect="1"/>
          </p:cNvGraphicFramePr>
          <p:nvPr/>
        </p:nvGraphicFramePr>
        <p:xfrm>
          <a:off x="357188" y="142875"/>
          <a:ext cx="973137" cy="576263"/>
        </p:xfrm>
        <a:graphic>
          <a:graphicData uri="http://schemas.openxmlformats.org/presentationml/2006/ole">
            <p:oleObj spid="_x0000_s86018" name="CorelDRAW" r:id="rId4" imgW="3197880" imgH="189324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00166" y="214290"/>
            <a:ext cx="7358114" cy="31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РЕЗУЛЬТАТЫ ПО ОЦЕНКЕ АУТЕНТИЧНОСТИ КОМПОНЕНТОВ  ВС ТИПА МИ-8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357158" y="1142984"/>
          <a:ext cx="8368861" cy="537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3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490" name="Object 5"/>
          <p:cNvGraphicFramePr>
            <a:graphicFrameLocks noChangeAspect="1"/>
          </p:cNvGraphicFramePr>
          <p:nvPr/>
        </p:nvGraphicFramePr>
        <p:xfrm>
          <a:off x="357188" y="142875"/>
          <a:ext cx="973137" cy="576263"/>
        </p:xfrm>
        <a:graphic>
          <a:graphicData uri="http://schemas.openxmlformats.org/presentationml/2006/ole">
            <p:oleObj spid="_x0000_s63490" name="CorelDRAW" r:id="rId4" imgW="3197880" imgH="189324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00166" y="214290"/>
            <a:ext cx="7358114" cy="31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РЕЗУЛЬТАТЫ ПО ОЦЕНКЕ АУТЕНТИЧНОСТИ КОМПОНЕНТОВ  ВС ТИПА МИ-8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214810" y="3786190"/>
          <a:ext cx="4929190" cy="295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>
            <a:graphicFrameLocks noGrp="1"/>
          </p:cNvGraphicFramePr>
          <p:nvPr/>
        </p:nvGraphicFramePr>
        <p:xfrm>
          <a:off x="-82085" y="412750"/>
          <a:ext cx="4725523" cy="415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62074"/>
            <a:ext cx="3974772" cy="24922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517232"/>
            <a:ext cx="4734463" cy="12117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5000" contrast="22000"/>
          </a:blip>
          <a:srcRect/>
          <a:stretch>
            <a:fillRect/>
          </a:stretch>
        </p:blipFill>
        <p:spPr bwMode="auto">
          <a:xfrm>
            <a:off x="-1" y="2852936"/>
            <a:ext cx="8099859" cy="2736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2" descr="33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43042" y="142852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ОТНОШЕНИЕ РУКОВОДСТВА ФГУП ГОСНИИ ГА К ВОПРОСАМ ОЦЕНКИ АУТЕНТИЧНОСТИ КОМПОНЕНТОВ ВС</a:t>
            </a:r>
          </a:p>
        </p:txBody>
      </p:sp>
      <p:graphicFrame>
        <p:nvGraphicFramePr>
          <p:cNvPr id="80897" name="Object 5"/>
          <p:cNvGraphicFramePr>
            <a:graphicFrameLocks noChangeAspect="1"/>
          </p:cNvGraphicFramePr>
          <p:nvPr/>
        </p:nvGraphicFramePr>
        <p:xfrm>
          <a:off x="357188" y="142875"/>
          <a:ext cx="973137" cy="576263"/>
        </p:xfrm>
        <a:graphic>
          <a:graphicData uri="http://schemas.openxmlformats.org/presentationml/2006/ole">
            <p:oleObj spid="_x0000_s80897" name="CorelDRAW" r:id="rId7" imgW="3197880" imgH="1893240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3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490" name="Object 5"/>
          <p:cNvGraphicFramePr>
            <a:graphicFrameLocks noChangeAspect="1"/>
          </p:cNvGraphicFramePr>
          <p:nvPr/>
        </p:nvGraphicFramePr>
        <p:xfrm>
          <a:off x="357188" y="142875"/>
          <a:ext cx="973137" cy="576263"/>
        </p:xfrm>
        <a:graphic>
          <a:graphicData uri="http://schemas.openxmlformats.org/presentationml/2006/ole">
            <p:oleObj spid="_x0000_s64514" name="CorelDRAW" r:id="rId4" imgW="3197880" imgH="189324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00166" y="214290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УВЕЛИЧЕНИЕ РЕСУРСОВ И СРОКОВ СЛУЖБЫ ВС ТИПА Ми-8 И И ОЦЕНКА АУТЕНТИЧНОСТИ ИХ КОМПОНЕНТОВ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4357694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2014 году из Программ исследования технического состояния </a:t>
            </a:r>
          </a:p>
          <a:p>
            <a:r>
              <a:rPr lang="ru-RU" sz="1400" dirty="0" smtClean="0"/>
              <a:t>вертолетов типа Ми-8 и их модификаций с целью выполнения процедуры подтверждения ресурсов и (или) сроков службы в эксплуатационных предприятиях ГА </a:t>
            </a:r>
          </a:p>
          <a:p>
            <a:r>
              <a:rPr lang="ru-RU" sz="1400" dirty="0" smtClean="0"/>
              <a:t>по бюллетеням были исключены требования о выполнении работ по оценке аутентичности компонентов ВС, в соответствии с действующей "Методикой оценки аутентичности компонентов ВС № 24.10-966 ГА"(2-я редакция), введенной в действие </a:t>
            </a:r>
          </a:p>
          <a:p>
            <a:r>
              <a:rPr lang="ru-RU" sz="1400" dirty="0" smtClean="0"/>
              <a:t>Указанием ГСГА от 19.03.2004 № 24.10-35ГА и утвержденной 23.11.2005 Управлением авиационной промышленности </a:t>
            </a:r>
            <a:r>
              <a:rPr lang="ru-RU" sz="1400" dirty="0" err="1" smtClean="0"/>
              <a:t>Роспрома</a:t>
            </a:r>
            <a:r>
              <a:rPr lang="ru-RU" sz="1400" dirty="0" smtClean="0"/>
              <a:t>. </a:t>
            </a:r>
            <a:r>
              <a:rPr lang="ru-RU" sz="1400" dirty="0" smtClean="0">
                <a:solidFill>
                  <a:srgbClr val="FF0000"/>
                </a:solidFill>
              </a:rPr>
              <a:t>Следовательно, разрушение процесса мониторинга жизненного цикла ВС и их компонентов, потеря инструмента по сбору эксплуатационной информации приводит к увеличению ресурсов неаутентичных компонентов ВС и дальнейшей их эксплуатации.</a:t>
            </a:r>
            <a:endParaRPr lang="ru-RU" sz="1400" dirty="0"/>
          </a:p>
        </p:txBody>
      </p:sp>
      <p:graphicFrame>
        <p:nvGraphicFramePr>
          <p:cNvPr id="13" name="Диаграмма 12"/>
          <p:cNvGraphicFramePr>
            <a:graphicFrameLocks noGrp="1"/>
          </p:cNvGraphicFramePr>
          <p:nvPr/>
        </p:nvGraphicFramePr>
        <p:xfrm>
          <a:off x="357158" y="857232"/>
          <a:ext cx="5868531" cy="351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85720" y="1357298"/>
            <a:ext cx="8643998" cy="457203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/>
              <a:t>1</a:t>
            </a:r>
            <a:r>
              <a:rPr lang="ru-RU" sz="1600" b="1" dirty="0" smtClean="0"/>
              <a:t>. Усиление контроля Холдинга за движением запчастей на рынке позволит повысить выручку от продажи в сегменте на 6-7 млрд. руб./год (1/2).</a:t>
            </a:r>
          </a:p>
          <a:p>
            <a:pPr>
              <a:buFontTx/>
              <a:buChar char="-"/>
            </a:pPr>
            <a:r>
              <a:rPr lang="ru-RU" sz="1600" dirty="0" smtClean="0"/>
              <a:t> Создание предложения в АТИ второй категории и внедрение системы отслеживания </a:t>
            </a:r>
            <a:r>
              <a:rPr lang="ru-RU" sz="1600" dirty="0" err="1" smtClean="0"/>
              <a:t>контрафакта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Смягчение законодательных норм и регулирования – внесение предложений по изменению нормативных актов</a:t>
            </a:r>
          </a:p>
          <a:p>
            <a:pPr>
              <a:buFontTx/>
              <a:buChar char="-"/>
            </a:pPr>
            <a:r>
              <a:rPr lang="ru-RU" sz="1600" dirty="0" smtClean="0"/>
              <a:t> Углубление интеграции с </a:t>
            </a:r>
            <a:r>
              <a:rPr lang="ru-RU" sz="1600" dirty="0" err="1" smtClean="0"/>
              <a:t>эксплуатантами</a:t>
            </a:r>
            <a:r>
              <a:rPr lang="ru-RU" sz="1600" dirty="0" smtClean="0"/>
              <a:t> путем организации сбора эксплуатационной информации </a:t>
            </a:r>
          </a:p>
          <a:p>
            <a:endParaRPr lang="ru-RU" sz="1600" dirty="0" smtClean="0"/>
          </a:p>
          <a:p>
            <a:r>
              <a:rPr lang="ru-RU" sz="1600" b="1" dirty="0" smtClean="0"/>
              <a:t>2. Развитие в сегменте </a:t>
            </a:r>
            <a:r>
              <a:rPr lang="ru-RU" sz="1600" b="1" dirty="0" err="1" smtClean="0"/>
              <a:t>ТОиР</a:t>
            </a:r>
            <a:r>
              <a:rPr lang="ru-RU" sz="1600" b="1" dirty="0" smtClean="0"/>
              <a:t> должно обеспечить контроль за поставками запчастей и конкурентоспособный уровень сервиса с учетом особенностей парка и сервисной сети Холдинга.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3. Для повышения качества услуг ППО критично важно создать современную документацию, а также обеспечить доступ к технической поддержке.</a:t>
            </a:r>
          </a:p>
          <a:p>
            <a:r>
              <a:rPr lang="ru-RU" sz="1600" dirty="0" smtClean="0"/>
              <a:t>- Отсутствует документация в электронном интерактивном формате </a:t>
            </a:r>
          </a:p>
          <a:p>
            <a:r>
              <a:rPr lang="ru-RU" sz="1600" dirty="0" smtClean="0"/>
              <a:t>- Документация не актуализируется </a:t>
            </a:r>
          </a:p>
          <a:p>
            <a:r>
              <a:rPr lang="ru-RU" sz="1600" dirty="0" smtClean="0"/>
              <a:t>- Большая часть документации не переведена на языки эксплуатантов</a:t>
            </a:r>
          </a:p>
          <a:p>
            <a:endParaRPr lang="ru-RU" sz="1600" dirty="0" smtClean="0"/>
          </a:p>
          <a:p>
            <a:endParaRPr lang="ru-RU" sz="16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214290"/>
            <a:ext cx="7358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РЕЗУЛЬТАТЫ ПО ОЦЕНКЕ АУТЕНТИЧНОСТИ КОМПОНЕНТОВ  ВС ТИПА МИ-8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Picture 2" descr="3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142852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СТРАТЕГИЯ РАЗВИТИЯ ППО ХОЛДИНГА «ВЕРТОЛЕТЫ РОССИИ» НА МИРОВЫХ ГРАЖДАНСКИХ И ЗАРУБЕЖНЫХ ВОЕННЫХ РЫНКАХ ДО 2030 ГОДА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81922" name="Object 5"/>
          <p:cNvGraphicFramePr>
            <a:graphicFrameLocks noChangeAspect="1"/>
          </p:cNvGraphicFramePr>
          <p:nvPr/>
        </p:nvGraphicFramePr>
        <p:xfrm>
          <a:off x="357188" y="142875"/>
          <a:ext cx="973137" cy="576263"/>
        </p:xfrm>
        <a:graphic>
          <a:graphicData uri="http://schemas.openxmlformats.org/presentationml/2006/ole">
            <p:oleObj spid="_x0000_s82946" name="CorelDRAW" r:id="rId4" imgW="3197880" imgH="1893240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76213" y="982663"/>
          <a:ext cx="8820150" cy="6096000"/>
        </p:xfrm>
        <a:graphic>
          <a:graphicData uri="http://schemas.openxmlformats.org/presentationml/2006/ole">
            <p:oleObj spid="_x0000_s4098" name="Document" r:id="rId3" imgW="10070115" imgH="6941087" progId="Word.Document.8">
              <p:embed/>
            </p:oleObj>
          </a:graphicData>
        </a:graphic>
      </p:graphicFrame>
      <p:pic>
        <p:nvPicPr>
          <p:cNvPr id="4099" name="Picture 2" descr="33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00166" y="147171"/>
            <a:ext cx="7000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400" dirty="0">
                <a:solidFill>
                  <a:schemeClr val="bg1"/>
                </a:solidFill>
              </a:rPr>
              <a:t>КОМПЛЕК</a:t>
            </a:r>
            <a:r>
              <a:rPr lang="en-US" sz="1400" dirty="0">
                <a:solidFill>
                  <a:schemeClr val="bg1"/>
                </a:solidFill>
              </a:rPr>
              <a:t>C</a:t>
            </a:r>
            <a:r>
              <a:rPr lang="ru-RU" sz="1400" dirty="0">
                <a:solidFill>
                  <a:schemeClr val="bg1"/>
                </a:solidFill>
              </a:rPr>
              <a:t> СИСТЕМНЫХ МЕРОПРИЯТИЙ, </a:t>
            </a:r>
            <a:r>
              <a:rPr lang="ru-RU" sz="1400" dirty="0" smtClean="0">
                <a:solidFill>
                  <a:schemeClr val="bg1"/>
                </a:solidFill>
              </a:rPr>
              <a:t>НАПРАВЛЕННЫХ НА </a:t>
            </a:r>
            <a:r>
              <a:rPr lang="ru-RU" sz="1400" dirty="0">
                <a:solidFill>
                  <a:schemeClr val="bg1"/>
                </a:solidFill>
              </a:rPr>
              <a:t>РЕШЕНИЕ ВОПРОСОВ АУТЕНТИЧНОСТИ КОМПОНЕНТОВ ВС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85720" y="142852"/>
          <a:ext cx="973138" cy="576262"/>
        </p:xfrm>
        <a:graphic>
          <a:graphicData uri="http://schemas.openxmlformats.org/presentationml/2006/ole">
            <p:oleObj spid="_x0000_s4099" name="CorelDRAW" r:id="rId5" imgW="3197880" imgH="1893240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429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ИСТОРИЯ  ВОПРОСА  </a:t>
            </a:r>
            <a:endParaRPr lang="ru-RU">
              <a:solidFill>
                <a:srgbClr val="FF66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4" cstate="print">
            <a:lum bright="50000" contrast="-60000"/>
          </a:blip>
          <a:srcRect/>
          <a:stretch>
            <a:fillRect/>
          </a:stretch>
        </p:blipFill>
        <p:spPr bwMode="auto">
          <a:xfrm>
            <a:off x="0" y="877888"/>
            <a:ext cx="19081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403350" y="836613"/>
            <a:ext cx="2160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90-е годы ХХ века.</a:t>
            </a: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FAA</a:t>
            </a:r>
            <a:r>
              <a:rPr lang="ru-RU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1871663" y="1196975"/>
            <a:ext cx="71643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ja-JP">
                <a:latin typeface="Arial" charset="0"/>
              </a:rPr>
              <a:t>    </a:t>
            </a:r>
            <a:r>
              <a:rPr lang="ru-RU" altLang="ja-JP" sz="1400">
                <a:latin typeface="Arial" charset="0"/>
              </a:rPr>
              <a:t>Одной из первых к решению проблем аутентичности приступила авиационная администрация США, введя в действие ряд нормативных актов, регулирующих производство, ремонт, поставку и контроль качества компонентов ВС </a:t>
            </a:r>
            <a:endParaRPr lang="ru-RU" sz="1400">
              <a:latin typeface="Arial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700338" y="2359025"/>
            <a:ext cx="5976937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ja-JP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Январь 2000 года.</a:t>
            </a:r>
            <a:r>
              <a:rPr lang="ru-RU" altLang="ja-JP"/>
              <a:t> </a:t>
            </a:r>
            <a:r>
              <a:rPr lang="ru-RU" altLang="ja-JP" sz="1400">
                <a:latin typeface="Arial" charset="0"/>
              </a:rPr>
              <a:t>Международное совещание группы экспертов по сохранению летной годности. Впервые в гражданской авиации введено понятие</a:t>
            </a:r>
            <a:r>
              <a:rPr lang="ru-RU" altLang="ja-JP">
                <a:latin typeface="Times New Roman" pitchFamily="18" charset="0"/>
              </a:rPr>
              <a:t> </a:t>
            </a:r>
            <a:r>
              <a:rPr lang="ru-RU" altLang="ja-JP">
                <a:solidFill>
                  <a:srgbClr val="660066"/>
                </a:solidFill>
                <a:latin typeface="Times New Roman" pitchFamily="18" charset="0"/>
              </a:rPr>
              <a:t>«аутентичность» </a:t>
            </a:r>
            <a:endParaRPr lang="ru-RU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23850" y="3511550"/>
            <a:ext cx="720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ru-RU" sz="1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2001г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9760</a:t>
            </a: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/>
              <a:t> </a:t>
            </a:r>
            <a:r>
              <a:rPr lang="ru-RU" sz="1400">
                <a:solidFill>
                  <a:schemeClr val="accent2"/>
                </a:solidFill>
              </a:rPr>
              <a:t>Руководство по летной годности</a:t>
            </a:r>
            <a:r>
              <a:rPr lang="ru-RU" sz="1200">
                <a:latin typeface="Arial" charset="0"/>
              </a:rPr>
              <a:t>, </a:t>
            </a:r>
            <a:r>
              <a:rPr lang="ru-RU" sz="1200">
                <a:solidFill>
                  <a:schemeClr val="accent2"/>
                </a:solidFill>
                <a:latin typeface="Arial" charset="0"/>
              </a:rPr>
              <a:t>1-е издание</a:t>
            </a:r>
            <a:r>
              <a:rPr lang="ru-RU" sz="1200">
                <a:latin typeface="Arial" charset="0"/>
              </a:rPr>
              <a:t>.                                                                  </a:t>
            </a:r>
            <a:r>
              <a:rPr lang="ru-RU">
                <a:solidFill>
                  <a:srgbClr val="660066"/>
                </a:solidFill>
                <a:latin typeface="Times New Roman" pitchFamily="18" charset="0"/>
              </a:rPr>
              <a:t>9 глава  «Аутентичность и работоспособность составных частей ВС» -                 </a:t>
            </a:r>
            <a:r>
              <a:rPr lang="ru-RU" sz="1400">
                <a:solidFill>
                  <a:schemeClr val="accent2"/>
                </a:solidFill>
                <a:latin typeface="Arial" charset="0"/>
              </a:rPr>
              <a:t>дано понятие аутентичности</a:t>
            </a:r>
          </a:p>
        </p:txBody>
      </p:sp>
      <p:pic>
        <p:nvPicPr>
          <p:cNvPr id="6153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2997200"/>
            <a:ext cx="1439862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052638" y="4724400"/>
            <a:ext cx="69119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ja-JP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altLang="ja-JP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24.12.2001г</a:t>
            </a:r>
            <a:r>
              <a:rPr lang="ru-RU" altLang="ja-JP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altLang="ja-JP" sz="1200"/>
              <a:t> </a:t>
            </a:r>
            <a:r>
              <a:rPr lang="ru-RU" altLang="ja-JP" sz="1400">
                <a:latin typeface="Arial" charset="0"/>
              </a:rPr>
              <a:t>В ГосНИИ ГА разработана и</a:t>
            </a:r>
            <a:r>
              <a:rPr lang="ru-RU" altLang="ja-JP" sz="1400"/>
              <a:t> </a:t>
            </a:r>
            <a:r>
              <a:rPr lang="ru-RU" altLang="ja-JP" sz="1400">
                <a:latin typeface="Arial" charset="0"/>
              </a:rPr>
              <a:t>утверждена в Департаменте ПЛГ ГВС и технического развития МТ России</a:t>
            </a:r>
            <a:r>
              <a:rPr lang="ru-RU" altLang="ja-JP">
                <a:latin typeface="Times New Roman" pitchFamily="18" charset="0"/>
              </a:rPr>
              <a:t>                                 </a:t>
            </a:r>
            <a:r>
              <a:rPr lang="ru-RU" altLang="ja-JP">
                <a:solidFill>
                  <a:srgbClr val="660066"/>
                </a:solidFill>
                <a:latin typeface="Times New Roman" pitchFamily="18" charset="0"/>
              </a:rPr>
              <a:t>«Методика оценки аутентичности компонентов ВС» </a:t>
            </a:r>
            <a:r>
              <a:rPr lang="ru-RU" altLang="ja-JP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№ 24.10-966</a:t>
            </a:r>
            <a:r>
              <a:rPr lang="ru-RU" altLang="ja-JP">
                <a:latin typeface="Times New Roman" pitchFamily="18" charset="0"/>
              </a:rPr>
              <a:t> </a:t>
            </a:r>
            <a:r>
              <a:rPr lang="ru-RU" altLang="ja-JP" sz="1400">
                <a:latin typeface="Times New Roman" pitchFamily="18" charset="0"/>
              </a:rPr>
              <a:t>(первая редакция)</a:t>
            </a:r>
            <a:endParaRPr lang="ru-RU" altLang="ja-JP" sz="1200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2411413" y="5805488"/>
            <a:ext cx="64087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ja-JP">
                <a:latin typeface="Times New Roman" pitchFamily="18" charset="0"/>
              </a:rPr>
              <a:t> </a:t>
            </a:r>
            <a:r>
              <a:rPr lang="ru-RU" altLang="ja-JP" sz="1200">
                <a:latin typeface="Arial" charset="0"/>
              </a:rPr>
              <a:t>Вторая редакция введена в действие Указанием ГСГА Минтранса России от </a:t>
            </a:r>
            <a:r>
              <a:rPr lang="ru-RU" altLang="ja-JP" sz="1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19.03.2004г. № 24.10-35ГА</a:t>
            </a:r>
            <a:r>
              <a:rPr lang="ru-RU" altLang="ja-JP" sz="1200">
                <a:latin typeface="Arial" charset="0"/>
              </a:rPr>
              <a:t> и утверждена </a:t>
            </a:r>
            <a:r>
              <a:rPr lang="ru-RU" altLang="ja-JP" sz="1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23.11.2005г</a:t>
            </a:r>
            <a:r>
              <a:rPr lang="ru-RU" altLang="ja-JP" sz="1200">
                <a:latin typeface="Arial" charset="0"/>
              </a:rPr>
              <a:t>. в Управлении авиационной промышленности Федерального Агентства по промышленности </a:t>
            </a:r>
          </a:p>
        </p:txBody>
      </p:sp>
      <p:sp>
        <p:nvSpPr>
          <p:cNvPr id="6156" name="AutoShape 20"/>
          <p:cNvSpPr>
            <a:spLocks/>
          </p:cNvSpPr>
          <p:nvPr/>
        </p:nvSpPr>
        <p:spPr bwMode="auto">
          <a:xfrm>
            <a:off x="2555875" y="5876925"/>
            <a:ext cx="73025" cy="720725"/>
          </a:xfrm>
          <a:prstGeom prst="leftBracket">
            <a:avLst>
              <a:gd name="adj" fmla="val 30842"/>
            </a:avLst>
          </a:prstGeom>
          <a:noFill/>
          <a:ln w="1905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66"/>
              </a:solidFill>
            </a:endParaRPr>
          </a:p>
        </p:txBody>
      </p:sp>
      <p:sp>
        <p:nvSpPr>
          <p:cNvPr id="6157" name="AutoShape 21"/>
          <p:cNvSpPr>
            <a:spLocks/>
          </p:cNvSpPr>
          <p:nvPr/>
        </p:nvSpPr>
        <p:spPr bwMode="auto">
          <a:xfrm flipH="1">
            <a:off x="8675688" y="5878513"/>
            <a:ext cx="71437" cy="719137"/>
          </a:xfrm>
          <a:prstGeom prst="leftBracket">
            <a:avLst>
              <a:gd name="adj" fmla="val 31459"/>
            </a:avLst>
          </a:prstGeom>
          <a:noFill/>
          <a:ln w="1905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0066"/>
              </a:solidFill>
            </a:endParaRPr>
          </a:p>
        </p:txBody>
      </p:sp>
      <p:sp>
        <p:nvSpPr>
          <p:cNvPr id="6158" name="Line 24"/>
          <p:cNvSpPr>
            <a:spLocks noChangeShapeType="1"/>
          </p:cNvSpPr>
          <p:nvPr/>
        </p:nvSpPr>
        <p:spPr bwMode="auto">
          <a:xfrm>
            <a:off x="0" y="2205038"/>
            <a:ext cx="57959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Oval 26"/>
          <p:cNvSpPr>
            <a:spLocks noChangeArrowheads="1"/>
          </p:cNvSpPr>
          <p:nvPr/>
        </p:nvSpPr>
        <p:spPr bwMode="auto">
          <a:xfrm>
            <a:off x="2916238" y="1125538"/>
            <a:ext cx="5543550" cy="5256212"/>
          </a:xfrm>
          <a:prstGeom prst="ellipse">
            <a:avLst/>
          </a:prstGeom>
          <a:solidFill>
            <a:srgbClr val="0000FF">
              <a:alpha val="5098"/>
            </a:srgbClr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60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287588"/>
            <a:ext cx="19446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1950" y="2722563"/>
            <a:ext cx="923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Line 30"/>
          <p:cNvSpPr>
            <a:spLocks noChangeShapeType="1"/>
          </p:cNvSpPr>
          <p:nvPr/>
        </p:nvSpPr>
        <p:spPr bwMode="auto">
          <a:xfrm>
            <a:off x="0" y="3429000"/>
            <a:ext cx="57959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3" name="Line 31"/>
          <p:cNvSpPr>
            <a:spLocks noChangeShapeType="1"/>
          </p:cNvSpPr>
          <p:nvPr/>
        </p:nvSpPr>
        <p:spPr bwMode="auto">
          <a:xfrm>
            <a:off x="0" y="4581525"/>
            <a:ext cx="57959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64" name="Picture 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96919">
            <a:off x="179388" y="4508500"/>
            <a:ext cx="20161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Oval 33"/>
          <p:cNvSpPr>
            <a:spLocks noChangeArrowheads="1"/>
          </p:cNvSpPr>
          <p:nvPr/>
        </p:nvSpPr>
        <p:spPr bwMode="auto">
          <a:xfrm>
            <a:off x="179388" y="1268413"/>
            <a:ext cx="5543550" cy="5256212"/>
          </a:xfrm>
          <a:prstGeom prst="ellipse">
            <a:avLst/>
          </a:prstGeom>
          <a:solidFill>
            <a:srgbClr val="FF6600">
              <a:alpha val="5882"/>
            </a:srgbClr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3793" name="Object 5"/>
          <p:cNvGraphicFramePr>
            <a:graphicFrameLocks noChangeAspect="1"/>
          </p:cNvGraphicFramePr>
          <p:nvPr/>
        </p:nvGraphicFramePr>
        <p:xfrm>
          <a:off x="357158" y="142852"/>
          <a:ext cx="973138" cy="576262"/>
        </p:xfrm>
        <a:graphic>
          <a:graphicData uri="http://schemas.openxmlformats.org/presentationml/2006/ole">
            <p:oleObj spid="_x0000_s33793" name="CorelDRAW" r:id="rId9" imgW="3197880" imgH="1893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195513" y="115888"/>
            <a:ext cx="64595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ПРЕЗИДЕНТ РФ, ПРАВИТЕЛЬСТВО РФ, ГОСУДАРСВЕННАЯ ДУМА РФ ПО ВОПРОСАМ ОЦЕНКИ АУТЕНТИЧНОСТИ                                            </a:t>
            </a:r>
            <a:endParaRPr lang="ru-RU" sz="1400">
              <a:solidFill>
                <a:srgbClr val="FF66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68313" y="1557338"/>
            <a:ext cx="6477000" cy="100806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latin typeface="Times New Roman" pitchFamily="18" charset="0"/>
              </a:rPr>
              <a:t>Указ Президента Российской Федерации от 23.01.2015 №31</a:t>
            </a:r>
            <a:r>
              <a:rPr lang="ru-RU" sz="1400" b="1">
                <a:latin typeface="Times New Roman" pitchFamily="18" charset="0"/>
              </a:rPr>
              <a:t> </a:t>
            </a:r>
          </a:p>
          <a:p>
            <a:r>
              <a:rPr lang="ru-RU" sz="1400" b="1">
                <a:latin typeface="Times New Roman" pitchFamily="18" charset="0"/>
              </a:rPr>
              <a:t>« О дополнительных мерах по противодействию незаконному обороту промышленной продукции» 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692275" y="2781300"/>
            <a:ext cx="6477000" cy="11906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>
                <a:latin typeface="Times New Roman" pitchFamily="18" charset="0"/>
              </a:rPr>
              <a:t>Поручение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</a:rPr>
              <a:t>от 12.03.2015 № РД-П7-1543 Заместителя Председателя Правительства Российской Федерации Д.О. Рогозина руководителям </a:t>
            </a:r>
            <a:r>
              <a:rPr lang="ru-RU" sz="1400" dirty="0" err="1">
                <a:latin typeface="Times New Roman" pitchFamily="18" charset="0"/>
              </a:rPr>
              <a:t>Минпромторга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России, </a:t>
            </a:r>
            <a:r>
              <a:rPr lang="ru-RU" sz="1400" dirty="0">
                <a:latin typeface="Times New Roman" pitchFamily="18" charset="0"/>
              </a:rPr>
              <a:t>Минтранса </a:t>
            </a:r>
            <a:r>
              <a:rPr lang="ru-RU" sz="1400" dirty="0" smtClean="0">
                <a:latin typeface="Times New Roman" pitchFamily="18" charset="0"/>
              </a:rPr>
              <a:t>России и </a:t>
            </a:r>
            <a:r>
              <a:rPr lang="ru-RU" sz="1400" dirty="0">
                <a:latin typeface="Times New Roman" pitchFamily="18" charset="0"/>
              </a:rPr>
              <a:t>Минобороны </a:t>
            </a:r>
            <a:r>
              <a:rPr lang="ru-RU" sz="1400" dirty="0" smtClean="0">
                <a:latin typeface="Times New Roman" pitchFamily="18" charset="0"/>
              </a:rPr>
              <a:t>России о </a:t>
            </a:r>
            <a:r>
              <a:rPr lang="ru-RU" sz="1400" dirty="0">
                <a:latin typeface="Times New Roman" pitchFamily="18" charset="0"/>
              </a:rPr>
              <a:t>создании Информационно-аналитической системы контроля оборота компонентов воздушных судов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916238" y="4221163"/>
            <a:ext cx="5969000" cy="10287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КОНЦЕПЦИЯ комплексного законодательного регулирования оборота компонентов воздушных судов.</a:t>
            </a:r>
          </a:p>
          <a:p>
            <a:r>
              <a:rPr lang="ru-RU" sz="1400" b="1">
                <a:latin typeface="Times New Roman" pitchFamily="18" charset="0"/>
              </a:rPr>
              <a:t>(</a:t>
            </a:r>
            <a:r>
              <a:rPr lang="ru-RU" sz="1200" b="1" i="1">
                <a:latin typeface="Times New Roman" pitchFamily="18" charset="0"/>
              </a:rPr>
              <a:t>Разработана в феврале 2015 рабочей группой Экспертного совета при Комитете ГД по промышленности по авиационно-космическому комплексу</a:t>
            </a:r>
            <a:r>
              <a:rPr lang="ru-RU"/>
              <a:t> </a:t>
            </a:r>
            <a:r>
              <a:rPr lang="ru-RU" sz="1400" b="1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56322" name="Object 5"/>
          <p:cNvGraphicFramePr>
            <a:graphicFrameLocks noChangeAspect="1"/>
          </p:cNvGraphicFramePr>
          <p:nvPr/>
        </p:nvGraphicFramePr>
        <p:xfrm>
          <a:off x="357158" y="142852"/>
          <a:ext cx="973138" cy="576262"/>
        </p:xfrm>
        <a:graphic>
          <a:graphicData uri="http://schemas.openxmlformats.org/presentationml/2006/ole">
            <p:oleObj spid="_x0000_s56322" name="CorelDRAW" r:id="rId4" imgW="3197880" imgH="1893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132138" y="115888"/>
            <a:ext cx="55229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СИСТЕМА  ГОСУДАРСТВЕННОГО  КОНТРОЛЯ                                          в области аутентичности компонентов ВС                                             </a:t>
            </a:r>
            <a:endParaRPr lang="ru-RU" sz="1400">
              <a:solidFill>
                <a:srgbClr val="FF66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23850" y="1052513"/>
            <a:ext cx="3168650" cy="216217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000628" y="1071546"/>
            <a:ext cx="3168650" cy="114300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57158" y="3643314"/>
            <a:ext cx="2808288" cy="23034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215074" y="2928934"/>
            <a:ext cx="2593973" cy="335758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0" name="Rectangle 13"/>
          <p:cNvSpPr>
            <a:spLocks noChangeArrowheads="1"/>
          </p:cNvSpPr>
          <p:nvPr/>
        </p:nvSpPr>
        <p:spPr bwMode="auto">
          <a:xfrm>
            <a:off x="3276600" y="5013325"/>
            <a:ext cx="2366970" cy="16557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1142976" y="2786058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</a:rPr>
              <a:t>РОСАВИАЦИЯ</a:t>
            </a:r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4140200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6600"/>
                </a:solidFill>
              </a:rPr>
              <a:t>ФСВТС</a:t>
            </a:r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6215074" y="5857892"/>
            <a:ext cx="2735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3333FF"/>
                </a:solidFill>
              </a:rPr>
              <a:t>МИНПРОМТОРГ РОССИИ</a:t>
            </a:r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285720" y="5500702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CC0000"/>
                </a:solidFill>
              </a:rPr>
              <a:t>Информационный вакуум</a:t>
            </a:r>
          </a:p>
        </p:txBody>
      </p:sp>
      <p:sp>
        <p:nvSpPr>
          <p:cNvPr id="13326" name="Rectangle 21"/>
          <p:cNvSpPr>
            <a:spLocks noChangeArrowheads="1"/>
          </p:cNvSpPr>
          <p:nvPr/>
        </p:nvSpPr>
        <p:spPr bwMode="auto">
          <a:xfrm>
            <a:off x="395288" y="1125538"/>
            <a:ext cx="3024187" cy="166052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Rectangle 22"/>
          <p:cNvSpPr>
            <a:spLocks noChangeArrowheads="1"/>
          </p:cNvSpPr>
          <p:nvPr/>
        </p:nvSpPr>
        <p:spPr bwMode="auto">
          <a:xfrm>
            <a:off x="5143504" y="1142984"/>
            <a:ext cx="3024188" cy="71438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328" name="Rectangle 23"/>
          <p:cNvSpPr>
            <a:spLocks noChangeArrowheads="1"/>
          </p:cNvSpPr>
          <p:nvPr/>
        </p:nvSpPr>
        <p:spPr bwMode="auto">
          <a:xfrm>
            <a:off x="428596" y="3714752"/>
            <a:ext cx="2663825" cy="187325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Rectangle 24"/>
          <p:cNvSpPr>
            <a:spLocks noChangeArrowheads="1"/>
          </p:cNvSpPr>
          <p:nvPr/>
        </p:nvSpPr>
        <p:spPr bwMode="auto">
          <a:xfrm>
            <a:off x="6286512" y="4500570"/>
            <a:ext cx="2428892" cy="1298573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Rectangle 25"/>
          <p:cNvSpPr>
            <a:spLocks noChangeArrowheads="1"/>
          </p:cNvSpPr>
          <p:nvPr/>
        </p:nvSpPr>
        <p:spPr bwMode="auto">
          <a:xfrm>
            <a:off x="3348039" y="5157788"/>
            <a:ext cx="2224094" cy="1150937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Text Box 26"/>
          <p:cNvSpPr txBox="1">
            <a:spLocks noChangeArrowheads="1"/>
          </p:cNvSpPr>
          <p:nvPr/>
        </p:nvSpPr>
        <p:spPr bwMode="auto">
          <a:xfrm>
            <a:off x="612775" y="1125538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Объекты сертификации в ГА</a:t>
            </a:r>
          </a:p>
        </p:txBody>
      </p:sp>
      <p:sp>
        <p:nvSpPr>
          <p:cNvPr id="13332" name="Text Box 28"/>
          <p:cNvSpPr txBox="1">
            <a:spLocks noChangeArrowheads="1"/>
          </p:cNvSpPr>
          <p:nvPr/>
        </p:nvSpPr>
        <p:spPr bwMode="auto">
          <a:xfrm>
            <a:off x="5143504" y="1142984"/>
            <a:ext cx="3024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Система сертификации АТ и ОГА</a:t>
            </a:r>
          </a:p>
        </p:txBody>
      </p:sp>
      <p:sp>
        <p:nvSpPr>
          <p:cNvPr id="13333" name="Text Box 29"/>
          <p:cNvSpPr txBox="1">
            <a:spLocks noChangeArrowheads="1"/>
          </p:cNvSpPr>
          <p:nvPr/>
        </p:nvSpPr>
        <p:spPr bwMode="auto">
          <a:xfrm>
            <a:off x="500034" y="3714752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Система добровольной сертификации ОГА</a:t>
            </a:r>
          </a:p>
        </p:txBody>
      </p:sp>
      <p:sp>
        <p:nvSpPr>
          <p:cNvPr id="13334" name="Text Box 30"/>
          <p:cNvSpPr txBox="1">
            <a:spLocks noChangeArrowheads="1"/>
          </p:cNvSpPr>
          <p:nvPr/>
        </p:nvSpPr>
        <p:spPr bwMode="auto">
          <a:xfrm>
            <a:off x="6000760" y="4500570"/>
            <a:ext cx="277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Система лицензирования</a:t>
            </a:r>
          </a:p>
        </p:txBody>
      </p:sp>
      <p:sp>
        <p:nvSpPr>
          <p:cNvPr id="13335" name="Text Box 31"/>
          <p:cNvSpPr txBox="1">
            <a:spLocks noChangeArrowheads="1"/>
          </p:cNvSpPr>
          <p:nvPr/>
        </p:nvSpPr>
        <p:spPr bwMode="auto">
          <a:xfrm>
            <a:off x="3357554" y="5211763"/>
            <a:ext cx="22860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Система лицензирования</a:t>
            </a:r>
          </a:p>
        </p:txBody>
      </p:sp>
      <p:sp>
        <p:nvSpPr>
          <p:cNvPr id="13336" name="Text Box 32"/>
          <p:cNvSpPr txBox="1">
            <a:spLocks noChangeArrowheads="1"/>
          </p:cNvSpPr>
          <p:nvPr/>
        </p:nvSpPr>
        <p:spPr bwMode="auto">
          <a:xfrm>
            <a:off x="827088" y="1484312"/>
            <a:ext cx="2232025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chemeClr val="accent2"/>
                </a:solidFill>
              </a:rPr>
              <a:t>Эксплуатанты АТ Организации </a:t>
            </a:r>
            <a:r>
              <a:rPr lang="ru-RU" dirty="0" err="1">
                <a:solidFill>
                  <a:schemeClr val="accent2"/>
                </a:solidFill>
              </a:rPr>
              <a:t>ТОиР</a:t>
            </a:r>
            <a:r>
              <a:rPr lang="ru-RU" dirty="0">
                <a:solidFill>
                  <a:schemeClr val="accent2"/>
                </a:solidFill>
              </a:rPr>
              <a:t> Экземпляр </a:t>
            </a:r>
            <a:r>
              <a:rPr lang="ru-RU" dirty="0" smtClean="0">
                <a:solidFill>
                  <a:schemeClr val="accent2"/>
                </a:solidFill>
              </a:rPr>
              <a:t>ВС</a:t>
            </a:r>
            <a:endParaRPr lang="en-US" dirty="0" smtClean="0">
              <a:solidFill>
                <a:schemeClr val="accent2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accent2"/>
                </a:solidFill>
              </a:rPr>
              <a:t>Тип ВС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337" name="Text Box 33"/>
          <p:cNvSpPr txBox="1">
            <a:spLocks noChangeArrowheads="1"/>
          </p:cNvSpPr>
          <p:nvPr/>
        </p:nvSpPr>
        <p:spPr bwMode="auto">
          <a:xfrm>
            <a:off x="5572132" y="1428736"/>
            <a:ext cx="2232025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chemeClr val="accent2"/>
                </a:solidFill>
              </a:rPr>
              <a:t>Ремонтные </a:t>
            </a:r>
            <a:r>
              <a:rPr lang="ru-RU" sz="1400" dirty="0">
                <a:solidFill>
                  <a:schemeClr val="accent2"/>
                </a:solidFill>
              </a:rPr>
              <a:t>организации</a:t>
            </a:r>
          </a:p>
        </p:txBody>
      </p:sp>
      <p:sp>
        <p:nvSpPr>
          <p:cNvPr id="13338" name="Text Box 34"/>
          <p:cNvSpPr txBox="1">
            <a:spLocks noChangeArrowheads="1"/>
          </p:cNvSpPr>
          <p:nvPr/>
        </p:nvSpPr>
        <p:spPr bwMode="auto">
          <a:xfrm>
            <a:off x="714348" y="4286256"/>
            <a:ext cx="2232025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</a:rPr>
              <a:t>Организации – поставщики АТИ Авторизированные центры по </a:t>
            </a:r>
            <a:r>
              <a:rPr lang="ru-RU" dirty="0" err="1">
                <a:solidFill>
                  <a:schemeClr val="accent2"/>
                </a:solidFill>
              </a:rPr>
              <a:t>ТОиР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13339" name="Text Box 35"/>
          <p:cNvSpPr txBox="1">
            <a:spLocks noChangeArrowheads="1"/>
          </p:cNvSpPr>
          <p:nvPr/>
        </p:nvSpPr>
        <p:spPr bwMode="auto">
          <a:xfrm>
            <a:off x="6429388" y="4786322"/>
            <a:ext cx="2232025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accent2"/>
                </a:solidFill>
              </a:rPr>
              <a:t>Изготовители АТ Разработчики АТ </a:t>
            </a:r>
            <a:r>
              <a:rPr lang="ru-RU" sz="1600" dirty="0" smtClean="0">
                <a:solidFill>
                  <a:schemeClr val="accent2"/>
                </a:solidFill>
              </a:rPr>
              <a:t>Организации по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err="1" smtClean="0">
                <a:solidFill>
                  <a:schemeClr val="accent2"/>
                </a:solidFill>
              </a:rPr>
              <a:t>ТОиР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13340" name="Text Box 36"/>
          <p:cNvSpPr txBox="1">
            <a:spLocks noChangeArrowheads="1"/>
          </p:cNvSpPr>
          <p:nvPr/>
        </p:nvSpPr>
        <p:spPr bwMode="auto">
          <a:xfrm>
            <a:off x="3428992" y="5572140"/>
            <a:ext cx="180022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Организации – экспортеры АТ</a:t>
            </a:r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>
            <a:off x="3059113" y="2349500"/>
            <a:ext cx="3097212" cy="1728788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bg1"/>
              </a:gs>
              <a:gs pos="100000">
                <a:srgbClr val="FF9933"/>
              </a:gs>
            </a:gsLst>
            <a:lin ang="5400000" scaled="1"/>
          </a:gra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42" name="Text Box 38"/>
          <p:cNvSpPr txBox="1">
            <a:spLocks noChangeArrowheads="1"/>
          </p:cNvSpPr>
          <p:nvPr/>
        </p:nvSpPr>
        <p:spPr bwMode="auto">
          <a:xfrm>
            <a:off x="3132138" y="2598738"/>
            <a:ext cx="30241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0066"/>
                </a:solidFill>
              </a:rPr>
              <a:t>Система                                                            государственного контроля                                          в области аутентичности                                     компонентов ВС</a:t>
            </a:r>
          </a:p>
        </p:txBody>
      </p:sp>
      <p:pic>
        <p:nvPicPr>
          <p:cNvPr id="13343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8313" y="1608138"/>
            <a:ext cx="10604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4286248" y="1643050"/>
            <a:ext cx="8572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3789363"/>
            <a:ext cx="10604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929066"/>
            <a:ext cx="114300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43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 rot="9019033">
            <a:off x="4011908" y="4086510"/>
            <a:ext cx="6334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346" name="Object 5"/>
          <p:cNvGraphicFramePr>
            <a:graphicFrameLocks noChangeAspect="1"/>
          </p:cNvGraphicFramePr>
          <p:nvPr/>
        </p:nvGraphicFramePr>
        <p:xfrm>
          <a:off x="285720" y="142852"/>
          <a:ext cx="973138" cy="576262"/>
        </p:xfrm>
        <a:graphic>
          <a:graphicData uri="http://schemas.openxmlformats.org/presentationml/2006/ole">
            <p:oleObj spid="_x0000_s57346" name="CorelDRAW" r:id="rId9" imgW="3197880" imgH="1893240" progId="">
              <p:embed/>
            </p:oleObj>
          </a:graphicData>
        </a:graphic>
      </p:graphicFrame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6286512" y="3143248"/>
            <a:ext cx="2428892" cy="1214446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6429388" y="3571876"/>
            <a:ext cx="2089149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accent2"/>
                </a:solidFill>
              </a:rPr>
              <a:t>Изготовители АТ Разработчики АТ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6072198" y="3214686"/>
            <a:ext cx="277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Система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сертификации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6286512" y="1857364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660066"/>
                </a:solidFill>
              </a:rPr>
              <a:t>МАК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42" name="Picture 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2857496"/>
            <a:ext cx="936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3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641231" y="184150"/>
            <a:ext cx="667629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>
                <a:solidFill>
                  <a:schemeClr val="bg1"/>
                </a:solidFill>
                <a:cs typeface="Arial" charset="0"/>
              </a:rPr>
              <a:t>ЧТО ТАКОЕ ИНФОРМАЦИОННО-АНАЛИТИЧЕСКАЯ СИСТЕМА МОНИТОРИНГА ЛЕТНОЙ ГОДНОСТИ ВС </a:t>
            </a:r>
            <a:r>
              <a:rPr lang="ru-RU" sz="1400">
                <a:solidFill>
                  <a:srgbClr val="FF9900"/>
                </a:solidFill>
                <a:cs typeface="Arial" charset="0"/>
              </a:rPr>
              <a:t>(ИАС МЛГ ВС)</a:t>
            </a: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8365881" y="6054725"/>
            <a:ext cx="568569" cy="6175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680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661" y="1125553"/>
            <a:ext cx="2664069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12" descr="ISO_27001f"/>
          <p:cNvPicPr>
            <a:picLocks noChangeAspect="1" noChangeArrowheads="1"/>
          </p:cNvPicPr>
          <p:nvPr/>
        </p:nvPicPr>
        <p:blipFill>
          <a:blip r:embed="rId5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1764330" y="1916113"/>
            <a:ext cx="694738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Text Box 13"/>
          <p:cNvSpPr txBox="1">
            <a:spLocks noChangeArrowheads="1"/>
          </p:cNvSpPr>
          <p:nvPr/>
        </p:nvSpPr>
        <p:spPr bwMode="auto">
          <a:xfrm>
            <a:off x="323854" y="1708150"/>
            <a:ext cx="842449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3366"/>
                </a:solidFill>
              </a:rPr>
              <a:t>совокупность </a:t>
            </a:r>
            <a:r>
              <a:rPr lang="ru-RU" sz="3600">
                <a:solidFill>
                  <a:srgbClr val="A50021"/>
                </a:solidFill>
              </a:rPr>
              <a:t>нормативно-технической базы,</a:t>
            </a:r>
          </a:p>
        </p:txBody>
      </p:sp>
      <p:sp>
        <p:nvSpPr>
          <p:cNvPr id="76809" name="Text Box 14"/>
          <p:cNvSpPr txBox="1">
            <a:spLocks noChangeArrowheads="1"/>
          </p:cNvSpPr>
          <p:nvPr/>
        </p:nvSpPr>
        <p:spPr bwMode="auto">
          <a:xfrm>
            <a:off x="1260231" y="2133600"/>
            <a:ext cx="727270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chemeClr val="accent2"/>
                </a:solidFill>
              </a:rPr>
              <a:t>аппаратно-программных средств</a:t>
            </a:r>
          </a:p>
        </p:txBody>
      </p:sp>
      <p:sp>
        <p:nvSpPr>
          <p:cNvPr id="76810" name="Rectangle 15"/>
          <p:cNvSpPr>
            <a:spLocks noChangeArrowheads="1"/>
          </p:cNvSpPr>
          <p:nvPr/>
        </p:nvSpPr>
        <p:spPr bwMode="auto">
          <a:xfrm>
            <a:off x="386863" y="2565415"/>
            <a:ext cx="50481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0066"/>
                </a:solidFill>
              </a:rPr>
              <a:t>и</a:t>
            </a:r>
            <a:r>
              <a:rPr lang="ru-RU" sz="3600">
                <a:solidFill>
                  <a:srgbClr val="CC0066"/>
                </a:solidFill>
              </a:rPr>
              <a:t> алгоритмов обработки</a:t>
            </a:r>
            <a:endParaRPr lang="ru-RU" sz="3600">
              <a:solidFill>
                <a:srgbClr val="003366"/>
              </a:solidFill>
            </a:endParaRPr>
          </a:p>
        </p:txBody>
      </p:sp>
      <p:sp>
        <p:nvSpPr>
          <p:cNvPr id="76811" name="Text Box 16"/>
          <p:cNvSpPr txBox="1">
            <a:spLocks noChangeArrowheads="1"/>
          </p:cNvSpPr>
          <p:nvPr/>
        </p:nvSpPr>
        <p:spPr bwMode="auto">
          <a:xfrm>
            <a:off x="5580192" y="2636853"/>
            <a:ext cx="21599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0066"/>
                </a:solidFill>
              </a:rPr>
              <a:t>информационных потоков</a:t>
            </a:r>
            <a:r>
              <a:rPr lang="ru-RU">
                <a:solidFill>
                  <a:srgbClr val="003366"/>
                </a:solidFill>
              </a:rPr>
              <a:t>,</a:t>
            </a:r>
          </a:p>
        </p:txBody>
      </p:sp>
      <p:pic>
        <p:nvPicPr>
          <p:cNvPr id="7681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929" y="3284541"/>
            <a:ext cx="799074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3" name="Rectangle 18"/>
          <p:cNvSpPr>
            <a:spLocks noChangeArrowheads="1"/>
          </p:cNvSpPr>
          <p:nvPr/>
        </p:nvSpPr>
        <p:spPr bwMode="auto">
          <a:xfrm>
            <a:off x="395662" y="3636969"/>
            <a:ext cx="5915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66"/>
                </a:solidFill>
              </a:rPr>
              <a:t>обеспечивающая непрерывный контроль</a:t>
            </a:r>
          </a:p>
        </p:txBody>
      </p:sp>
      <p:sp>
        <p:nvSpPr>
          <p:cNvPr id="76814" name="Rectangle 19"/>
          <p:cNvSpPr>
            <a:spLocks noChangeArrowheads="1"/>
          </p:cNvSpPr>
          <p:nvPr/>
        </p:nvSpPr>
        <p:spPr bwMode="auto">
          <a:xfrm>
            <a:off x="395661" y="3979877"/>
            <a:ext cx="6065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66"/>
                </a:solidFill>
              </a:rPr>
              <a:t>и анализ летной годности воздушных судов</a:t>
            </a:r>
          </a:p>
        </p:txBody>
      </p:sp>
      <p:sp>
        <p:nvSpPr>
          <p:cNvPr id="76815" name="Rectangle 20"/>
          <p:cNvSpPr>
            <a:spLocks noChangeArrowheads="1"/>
          </p:cNvSpPr>
          <p:nvPr/>
        </p:nvSpPr>
        <p:spPr bwMode="auto">
          <a:xfrm>
            <a:off x="395661" y="4292615"/>
            <a:ext cx="7150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66"/>
                </a:solidFill>
              </a:rPr>
              <a:t>в рамках </a:t>
            </a:r>
            <a:r>
              <a:rPr lang="ru-RU" sz="2400" b="1">
                <a:solidFill>
                  <a:srgbClr val="A50021"/>
                </a:solidFill>
              </a:rPr>
              <a:t>единого информационного пространства</a:t>
            </a:r>
          </a:p>
        </p:txBody>
      </p:sp>
      <p:pic>
        <p:nvPicPr>
          <p:cNvPr id="76816" name="Picture 21"/>
          <p:cNvPicPr>
            <a:picLocks noChangeAspect="1" noChangeArrowheads="1"/>
          </p:cNvPicPr>
          <p:nvPr/>
        </p:nvPicPr>
        <p:blipFill>
          <a:blip r:embed="rId7" cstate="print">
            <a:lum contrast="60000"/>
          </a:blip>
          <a:srcRect/>
          <a:stretch>
            <a:fillRect/>
          </a:stretch>
        </p:blipFill>
        <p:spPr bwMode="auto">
          <a:xfrm>
            <a:off x="395654" y="4795853"/>
            <a:ext cx="143900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7" name="Rectangle 22"/>
          <p:cNvSpPr>
            <a:spLocks noChangeArrowheads="1"/>
          </p:cNvSpPr>
          <p:nvPr/>
        </p:nvSpPr>
        <p:spPr bwMode="auto">
          <a:xfrm>
            <a:off x="1834662" y="5300677"/>
            <a:ext cx="1573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на этапах:</a:t>
            </a:r>
          </a:p>
        </p:txBody>
      </p:sp>
      <p:sp>
        <p:nvSpPr>
          <p:cNvPr id="76818" name="Rectangle 23"/>
          <p:cNvSpPr>
            <a:spLocks noChangeArrowheads="1"/>
          </p:cNvSpPr>
          <p:nvPr/>
        </p:nvSpPr>
        <p:spPr bwMode="auto">
          <a:xfrm>
            <a:off x="1834662" y="5635640"/>
            <a:ext cx="5259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разработки, производства, поставки,</a:t>
            </a:r>
          </a:p>
        </p:txBody>
      </p:sp>
      <p:sp>
        <p:nvSpPr>
          <p:cNvPr id="76819" name="Rectangle 24"/>
          <p:cNvSpPr>
            <a:spLocks noChangeArrowheads="1"/>
          </p:cNvSpPr>
          <p:nvPr/>
        </p:nvSpPr>
        <p:spPr bwMode="auto">
          <a:xfrm>
            <a:off x="1834664" y="5949965"/>
            <a:ext cx="39042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эксплуатации и ремонта АТ</a:t>
            </a:r>
          </a:p>
        </p:txBody>
      </p:sp>
      <p:pic>
        <p:nvPicPr>
          <p:cNvPr id="76820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6542744">
            <a:off x="7741444" y="2780140"/>
            <a:ext cx="461962" cy="50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21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148622">
            <a:off x="7957595" y="2687211"/>
            <a:ext cx="461963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2" name="Oval 27"/>
          <p:cNvSpPr>
            <a:spLocks noChangeArrowheads="1"/>
          </p:cNvSpPr>
          <p:nvPr/>
        </p:nvSpPr>
        <p:spPr bwMode="auto">
          <a:xfrm>
            <a:off x="7957039" y="1052528"/>
            <a:ext cx="718038" cy="7207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0418" name="Object 5"/>
          <p:cNvGraphicFramePr>
            <a:graphicFrameLocks noChangeAspect="1"/>
          </p:cNvGraphicFramePr>
          <p:nvPr/>
        </p:nvGraphicFramePr>
        <p:xfrm>
          <a:off x="285720" y="142852"/>
          <a:ext cx="973138" cy="576262"/>
        </p:xfrm>
        <a:graphic>
          <a:graphicData uri="http://schemas.openxmlformats.org/presentationml/2006/ole">
            <p:oleObj spid="_x0000_s60418" name="CorelDRAW" r:id="rId9" imgW="3197880" imgH="1893240" progId="">
              <p:embed/>
            </p:oleObj>
          </a:graphicData>
        </a:graphic>
      </p:graphicFrame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 bwMode="auto">
          <a:xfrm>
            <a:off x="2195147" y="5235575"/>
            <a:ext cx="6503377" cy="1530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178784" y="1009650"/>
            <a:ext cx="2055935" cy="482600"/>
          </a:xfrm>
          <a:prstGeom prst="flowChartMagneticDis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" tIns="43891" rIns="14400" bIns="43891"/>
          <a:lstStyle/>
          <a:p>
            <a:pPr algn="ctr">
              <a:defRPr/>
            </a:pPr>
            <a:r>
              <a:rPr lang="ru-RU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Центральный программный модуль</a:t>
            </a:r>
          </a:p>
          <a:p>
            <a:pPr algn="ctr">
              <a:defRPr/>
            </a:pPr>
            <a:r>
              <a:rPr lang="ru-RU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ИАС МЛГВС</a:t>
            </a:r>
            <a:endParaRPr lang="ru-RU" sz="9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78777" y="1600200"/>
            <a:ext cx="2025162" cy="420688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1840" tIns="82800" rIns="51840" bIns="10368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ПМ </a:t>
            </a: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Разработчик</a:t>
            </a:r>
            <a:endParaRPr lang="ru-RU" sz="9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178777" y="2133600"/>
            <a:ext cx="2025162" cy="496888"/>
          </a:xfrm>
          <a:prstGeom prst="flowChartMagneticDisk">
            <a:avLst/>
          </a:prstGeom>
          <a:gradFill rotWithShape="1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87782" tIns="79200" rIns="87782" bIns="43891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  <a:cs typeface="Arial" charset="0"/>
              </a:rPr>
              <a:t>ПМ</a:t>
            </a:r>
            <a:r>
              <a:rPr lang="ru-RU" sz="900" b="1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ru-RU" sz="900" b="1" dirty="0">
                <a:solidFill>
                  <a:srgbClr val="000000"/>
                </a:solidFill>
                <a:cs typeface="Arial" charset="0"/>
              </a:rPr>
              <a:t>Изготовитель</a:t>
            </a:r>
            <a:endParaRPr lang="ru-RU" sz="90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endParaRPr lang="ru-RU" sz="9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206090" y="4792172"/>
            <a:ext cx="2024456" cy="347746"/>
          </a:xfrm>
          <a:prstGeom prst="flowChartMagneticDisk">
            <a:avLst/>
          </a:prstGeom>
          <a:gradFill flip="none"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0400" tIns="82800" rIns="51840" bIns="10368"/>
          <a:lstStyle/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cs typeface="Arial" charset="0"/>
              </a:rPr>
              <a:t>ПМ </a:t>
            </a:r>
            <a:r>
              <a:rPr lang="ru-RU" sz="900" b="1">
                <a:solidFill>
                  <a:srgbClr val="000000"/>
                </a:solidFill>
                <a:cs typeface="Arial" charset="0"/>
              </a:rPr>
              <a:t>Лизинг</a:t>
            </a:r>
            <a:endParaRPr lang="ru-RU" sz="90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178777" y="3538546"/>
            <a:ext cx="2025162" cy="395287"/>
          </a:xfrm>
          <a:prstGeom prst="flowChartMagneticDisk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1840" tIns="82800" rIns="51840" bIns="10368"/>
          <a:lstStyle/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  <a:cs typeface="Arial" charset="0"/>
              </a:rPr>
              <a:t>ПМ </a:t>
            </a:r>
            <a:r>
              <a:rPr lang="ru-RU" sz="900" b="1" dirty="0" err="1">
                <a:solidFill>
                  <a:srgbClr val="000000"/>
                </a:solidFill>
                <a:cs typeface="Arial" charset="0"/>
              </a:rPr>
              <a:t>Эксплуатант</a:t>
            </a:r>
            <a:endParaRPr lang="ru-RU" sz="9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4343" name="AutoShape 8"/>
          <p:cNvSpPr>
            <a:spLocks noChangeArrowheads="1"/>
          </p:cNvSpPr>
          <p:nvPr/>
        </p:nvSpPr>
        <p:spPr bwMode="auto">
          <a:xfrm>
            <a:off x="2564424" y="1044590"/>
            <a:ext cx="647700" cy="396875"/>
          </a:xfrm>
          <a:prstGeom prst="rightArrow">
            <a:avLst>
              <a:gd name="adj1" fmla="val 50000"/>
              <a:gd name="adj2" fmla="val 408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5" name="AutoShape 10"/>
          <p:cNvSpPr>
            <a:spLocks noChangeArrowheads="1"/>
          </p:cNvSpPr>
          <p:nvPr/>
        </p:nvSpPr>
        <p:spPr bwMode="auto">
          <a:xfrm>
            <a:off x="2590800" y="4779978"/>
            <a:ext cx="647700" cy="396875"/>
          </a:xfrm>
          <a:prstGeom prst="rightArrow">
            <a:avLst>
              <a:gd name="adj1" fmla="val 50000"/>
              <a:gd name="adj2" fmla="val 408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3395662" y="4852590"/>
            <a:ext cx="5748338" cy="18466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12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ЗАО «</a:t>
            </a:r>
            <a:r>
              <a:rPr lang="ru-RU" sz="12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ИФК-Техник</a:t>
            </a:r>
            <a:r>
              <a:rPr lang="ru-RU" sz="12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»  </a:t>
            </a:r>
          </a:p>
        </p:txBody>
      </p:sp>
      <p:sp>
        <p:nvSpPr>
          <p:cNvPr id="14347" name="AutoShape 12"/>
          <p:cNvSpPr>
            <a:spLocks noChangeArrowheads="1"/>
          </p:cNvSpPr>
          <p:nvPr/>
        </p:nvSpPr>
        <p:spPr bwMode="auto">
          <a:xfrm>
            <a:off x="2590807" y="1579563"/>
            <a:ext cx="635977" cy="396875"/>
          </a:xfrm>
          <a:prstGeom prst="rightArrow">
            <a:avLst>
              <a:gd name="adj1" fmla="val 50000"/>
              <a:gd name="adj2" fmla="val 401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3347864" y="2224281"/>
            <a:ext cx="561662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2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12 ЗАВОДОВ</a:t>
            </a:r>
            <a:r>
              <a:rPr lang="ru-RU" sz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: «ПМЗ», «Редуктор-ПМ», «</a:t>
            </a:r>
            <a:r>
              <a:rPr lang="ru-RU" sz="1200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Авиакор</a:t>
            </a:r>
            <a:r>
              <a:rPr lang="ru-RU" sz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», «ММЗ Рассвет», «Гидравлика», «Знамя», «ВАСО» и др.</a:t>
            </a:r>
          </a:p>
        </p:txBody>
      </p:sp>
      <p:sp>
        <p:nvSpPr>
          <p:cNvPr id="14349" name="AutoShape 14"/>
          <p:cNvSpPr>
            <a:spLocks noChangeArrowheads="1"/>
          </p:cNvSpPr>
          <p:nvPr/>
        </p:nvSpPr>
        <p:spPr bwMode="auto">
          <a:xfrm>
            <a:off x="2590800" y="2186003"/>
            <a:ext cx="647700" cy="396875"/>
          </a:xfrm>
          <a:prstGeom prst="rightArrow">
            <a:avLst>
              <a:gd name="adj1" fmla="val 50000"/>
              <a:gd name="adj2" fmla="val 408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187569" y="2857515"/>
            <a:ext cx="2025162" cy="396875"/>
          </a:xfrm>
          <a:prstGeom prst="flowChartMagneticDisk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1840" tIns="79200" rIns="51840" bIns="43891"/>
          <a:lstStyle/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cs typeface="Arial" charset="0"/>
              </a:rPr>
              <a:t>ПМ</a:t>
            </a:r>
            <a:r>
              <a:rPr lang="ru-RU" sz="900" b="1">
                <a:solidFill>
                  <a:srgbClr val="FF0000"/>
                </a:solidFill>
                <a:latin typeface="Arial"/>
                <a:cs typeface="Arial" charset="0"/>
              </a:rPr>
              <a:t> </a:t>
            </a:r>
            <a:r>
              <a:rPr lang="ru-RU" sz="900" b="1">
                <a:solidFill>
                  <a:srgbClr val="000000"/>
                </a:solidFill>
                <a:latin typeface="Arial"/>
                <a:cs typeface="Arial" charset="0"/>
              </a:rPr>
              <a:t>Надзор</a:t>
            </a:r>
            <a:endParaRPr lang="ru-RU" sz="90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4351" name="AutoShape 17"/>
          <p:cNvSpPr>
            <a:spLocks noChangeArrowheads="1"/>
          </p:cNvSpPr>
          <p:nvPr/>
        </p:nvSpPr>
        <p:spPr bwMode="auto">
          <a:xfrm>
            <a:off x="2577612" y="2843228"/>
            <a:ext cx="647700" cy="396875"/>
          </a:xfrm>
          <a:prstGeom prst="rightArrow">
            <a:avLst>
              <a:gd name="adj1" fmla="val 50000"/>
              <a:gd name="adj2" fmla="val 408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2" name="AutoShape 18"/>
          <p:cNvSpPr>
            <a:spLocks noChangeArrowheads="1"/>
          </p:cNvSpPr>
          <p:nvPr/>
        </p:nvSpPr>
        <p:spPr bwMode="auto">
          <a:xfrm>
            <a:off x="2590800" y="3540125"/>
            <a:ext cx="647700" cy="396875"/>
          </a:xfrm>
          <a:prstGeom prst="rightArrow">
            <a:avLst>
              <a:gd name="adj1" fmla="val 50000"/>
              <a:gd name="adj2" fmla="val 408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3" name="Text Box 19"/>
          <p:cNvSpPr txBox="1">
            <a:spLocks noChangeArrowheads="1"/>
          </p:cNvSpPr>
          <p:nvPr/>
        </p:nvSpPr>
        <p:spPr bwMode="auto">
          <a:xfrm>
            <a:off x="3355700" y="3543574"/>
            <a:ext cx="5546601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2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42 АВИАКОМПАНИИ</a:t>
            </a:r>
            <a:r>
              <a:rPr lang="ru-RU" sz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: «</a:t>
            </a:r>
            <a:r>
              <a:rPr lang="ru-RU" sz="1200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Авиашельф</a:t>
            </a:r>
            <a:r>
              <a:rPr lang="ru-RU" sz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», "Хабаровские авиалинии", «</a:t>
            </a:r>
            <a:r>
              <a:rPr lang="ru-RU" sz="1200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КрасАвиа</a:t>
            </a:r>
            <a:r>
              <a:rPr lang="ru-RU" sz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», </a:t>
            </a:r>
            <a:r>
              <a:rPr lang="ru-RU" sz="1200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Ютэйр-Техник</a:t>
            </a:r>
            <a:r>
              <a:rPr lang="ru-RU" sz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, Волга-Днепр, Авиакомпания Россия и т.д. </a:t>
            </a:r>
          </a:p>
        </p:txBody>
      </p:sp>
      <p:sp>
        <p:nvSpPr>
          <p:cNvPr id="14355" name="Text Box 21"/>
          <p:cNvSpPr txBox="1">
            <a:spLocks noChangeArrowheads="1"/>
          </p:cNvSpPr>
          <p:nvPr/>
        </p:nvSpPr>
        <p:spPr bwMode="auto">
          <a:xfrm>
            <a:off x="3313737" y="1685832"/>
            <a:ext cx="5146749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КБ Туполев, КБ Родина и т.д</a:t>
            </a:r>
            <a:r>
              <a:rPr lang="ru-RU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63515" name="AutoShape 27"/>
          <p:cNvSpPr>
            <a:spLocks noChangeArrowheads="1"/>
          </p:cNvSpPr>
          <p:nvPr/>
        </p:nvSpPr>
        <p:spPr bwMode="auto">
          <a:xfrm>
            <a:off x="215412" y="4170378"/>
            <a:ext cx="2025162" cy="395287"/>
          </a:xfrm>
          <a:prstGeom prst="flowChartMagneticDisk">
            <a:avLst/>
          </a:prstGeom>
          <a:gradFill rotWithShape="1">
            <a:gsLst>
              <a:gs pos="0">
                <a:srgbClr val="D5FF5D"/>
              </a:gs>
              <a:gs pos="50000">
                <a:srgbClr val="FFFFFF"/>
              </a:gs>
              <a:gs pos="100000">
                <a:srgbClr val="D5FF5D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51840" tIns="82800" rIns="51840" bIns="10368"/>
          <a:lstStyle/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cs typeface="Arial" charset="0"/>
              </a:rPr>
              <a:t>ПМ </a:t>
            </a:r>
            <a:r>
              <a:rPr lang="ru-RU" sz="900" b="1">
                <a:solidFill>
                  <a:srgbClr val="000000"/>
                </a:solidFill>
                <a:cs typeface="Arial" charset="0"/>
              </a:rPr>
              <a:t>ТОиР</a:t>
            </a:r>
            <a:endParaRPr lang="ru-RU" sz="90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4358" name="AutoShape 28"/>
          <p:cNvSpPr>
            <a:spLocks noChangeArrowheads="1"/>
          </p:cNvSpPr>
          <p:nvPr/>
        </p:nvSpPr>
        <p:spPr bwMode="auto">
          <a:xfrm>
            <a:off x="2592266" y="4130690"/>
            <a:ext cx="647700" cy="396875"/>
          </a:xfrm>
          <a:prstGeom prst="rightArrow">
            <a:avLst>
              <a:gd name="adj1" fmla="val 50000"/>
              <a:gd name="adj2" fmla="val 408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59" name="Text Box 29"/>
          <p:cNvSpPr txBox="1">
            <a:spLocks noChangeArrowheads="1"/>
          </p:cNvSpPr>
          <p:nvPr/>
        </p:nvSpPr>
        <p:spPr bwMode="auto">
          <a:xfrm>
            <a:off x="3360124" y="4172039"/>
            <a:ext cx="574833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9</a:t>
            </a:r>
            <a:r>
              <a:rPr lang="ru-RU" sz="12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 АВИАРЕМОНТНЫХ ПРЕДПРИЯТИЙ: </a:t>
            </a:r>
            <a:r>
              <a:rPr lang="ru-RU" sz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322 АРЗ, 405 АРЗ, НАРЗ, ОЗГА, 356 АРЗ, СПАРК и др.</a:t>
            </a:r>
          </a:p>
        </p:txBody>
      </p:sp>
      <p:sp>
        <p:nvSpPr>
          <p:cNvPr id="14360" name="Text Box 16"/>
          <p:cNvSpPr txBox="1">
            <a:spLocks noChangeArrowheads="1"/>
          </p:cNvSpPr>
          <p:nvPr/>
        </p:nvSpPr>
        <p:spPr bwMode="auto">
          <a:xfrm>
            <a:off x="3293046" y="2726713"/>
            <a:ext cx="5671442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" rIns="1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2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10 </a:t>
            </a:r>
            <a:r>
              <a:rPr lang="ru-RU" sz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(</a:t>
            </a:r>
            <a:r>
              <a:rPr lang="ru-RU" sz="1200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Росавиация</a:t>
            </a:r>
            <a:r>
              <a:rPr lang="ru-RU" sz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 и ее территориальные управления): </a:t>
            </a:r>
            <a:r>
              <a:rPr lang="ru-RU" sz="1200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Восточно-Сибирское</a:t>
            </a:r>
            <a:r>
              <a:rPr lang="ru-RU" sz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, Саха (Якутском), Красноярское, Тюменское, Коми, Южное, Татарское, Северо-Западное, </a:t>
            </a:r>
            <a:r>
              <a:rPr lang="ru-RU" sz="1200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Западно-Сибирское</a:t>
            </a:r>
            <a:r>
              <a:rPr lang="ru-RU" sz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75858" y="966113"/>
            <a:ext cx="525658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Обмен с 300 </a:t>
            </a:r>
            <a:r>
              <a:rPr lang="ru-RU" sz="120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авиационных организаций гражданской авиации и авиационной промышленности</a:t>
            </a:r>
          </a:p>
        </p:txBody>
      </p:sp>
      <p:pic>
        <p:nvPicPr>
          <p:cNvPr id="79898" name="Picture 2" descr="3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00" name="Text Box 20"/>
          <p:cNvSpPr txBox="1">
            <a:spLocks noChangeArrowheads="1"/>
          </p:cNvSpPr>
          <p:nvPr/>
        </p:nvSpPr>
        <p:spPr bwMode="auto">
          <a:xfrm>
            <a:off x="1547446" y="115903"/>
            <a:ext cx="759655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ПОЛЬЗОВАТЕЛЬСКИЕ МОДУЛИ ИАС МЛГ ВС ФУНКЦИОНИРУЮЩИЕ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 ОРГАНИЗАЦИЯХ ГА И АВИАЦИОННОЙ ПРОМЫШЛЕННОСТИ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26" name="Group 34"/>
          <p:cNvGraphicFramePr>
            <a:graphicFrameLocks noGrp="1"/>
          </p:cNvGraphicFramePr>
          <p:nvPr/>
        </p:nvGraphicFramePr>
        <p:xfrm>
          <a:off x="2479434" y="5314950"/>
          <a:ext cx="5999005" cy="1282800"/>
        </p:xfrm>
        <a:graphic>
          <a:graphicData uri="http://schemas.openxmlformats.org/drawingml/2006/table">
            <a:tbl>
              <a:tblPr/>
              <a:tblGrid>
                <a:gridCol w="5095623"/>
                <a:gridCol w="903382"/>
              </a:tblGrid>
              <a:tr h="81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авиапредприятий, участвующих в работах по оценке аутентичности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485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типов ВС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ВС иностранного производства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1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компонентов ВС в ЦБД ИАС МЛГ ВС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1 870 013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1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неутвержденных компонентов ВС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4 835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1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сомнительных компонентов ВС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5 271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1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агрегатов-двойников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12 563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9924" name="Прямоугольник 26"/>
          <p:cNvSpPr>
            <a:spLocks noChangeArrowheads="1"/>
          </p:cNvSpPr>
          <p:nvPr/>
        </p:nvSpPr>
        <p:spPr bwMode="auto">
          <a:xfrm>
            <a:off x="6000760" y="5000636"/>
            <a:ext cx="24714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 smtClean="0">
                <a:latin typeface="Calibri" pitchFamily="34" charset="0"/>
              </a:rPr>
              <a:t>(по состоянию </a:t>
            </a:r>
            <a:r>
              <a:rPr lang="ru-RU" sz="1200" b="1" dirty="0">
                <a:latin typeface="Calibri" pitchFamily="34" charset="0"/>
              </a:rPr>
              <a:t>БД на </a:t>
            </a:r>
            <a:r>
              <a:rPr lang="ru-RU" sz="1200" b="1" dirty="0" smtClean="0">
                <a:latin typeface="Calibri" pitchFamily="34" charset="0"/>
              </a:rPr>
              <a:t>17.05.2016)</a:t>
            </a:r>
            <a:endParaRPr lang="ru-RU" sz="1200" b="1" dirty="0">
              <a:latin typeface="Calibri" pitchFamily="34" charset="0"/>
            </a:endParaRPr>
          </a:p>
        </p:txBody>
      </p:sp>
      <p:pic>
        <p:nvPicPr>
          <p:cNvPr id="79925" name="Picture 32" descr="C:\Users\gluhov_ge.MLGVS\Desktop\Безимени-1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89550"/>
            <a:ext cx="250580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26" name="TextBox 32"/>
          <p:cNvSpPr txBox="1">
            <a:spLocks noChangeArrowheads="1"/>
          </p:cNvSpPr>
          <p:nvPr/>
        </p:nvSpPr>
        <p:spPr bwMode="auto">
          <a:xfrm>
            <a:off x="658355" y="5553089"/>
            <a:ext cx="11978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Calibri" pitchFamily="34" charset="0"/>
              </a:rPr>
              <a:t>ЦЕНТРАЛЬНАЯ</a:t>
            </a:r>
          </a:p>
          <a:p>
            <a:pPr algn="ctr"/>
            <a:r>
              <a:rPr lang="ru-RU" sz="1200" b="1" dirty="0">
                <a:latin typeface="Calibri" pitchFamily="34" charset="0"/>
              </a:rPr>
              <a:t> </a:t>
            </a:r>
          </a:p>
          <a:p>
            <a:pPr algn="ctr"/>
            <a:r>
              <a:rPr lang="ru-RU" sz="1200" b="1" dirty="0">
                <a:latin typeface="Calibri" pitchFamily="34" charset="0"/>
              </a:rPr>
              <a:t>БАЗА ДАННЫХ </a:t>
            </a:r>
          </a:p>
          <a:p>
            <a:pPr algn="ctr"/>
            <a:endParaRPr lang="ru-RU" sz="1200" b="1" dirty="0">
              <a:latin typeface="Calibri" pitchFamily="34" charset="0"/>
            </a:endParaRPr>
          </a:p>
          <a:p>
            <a:pPr algn="ctr"/>
            <a:r>
              <a:rPr lang="ru-RU" sz="1200" b="1" dirty="0">
                <a:latin typeface="Calibri" pitchFamily="34" charset="0"/>
              </a:rPr>
              <a:t>ИАС МЛГ ВС</a:t>
            </a:r>
          </a:p>
        </p:txBody>
      </p:sp>
      <p:graphicFrame>
        <p:nvGraphicFramePr>
          <p:cNvPr id="61442" name="Object 5"/>
          <p:cNvGraphicFramePr>
            <a:graphicFrameLocks noChangeAspect="1"/>
          </p:cNvGraphicFramePr>
          <p:nvPr/>
        </p:nvGraphicFramePr>
        <p:xfrm>
          <a:off x="214282" y="142852"/>
          <a:ext cx="973138" cy="576262"/>
        </p:xfrm>
        <a:graphic>
          <a:graphicData uri="http://schemas.openxmlformats.org/presentationml/2006/ole">
            <p:oleObj spid="_x0000_s61442" name="CorelDRAW" r:id="rId5" imgW="3197880" imgH="1893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http://vector-magz.com/wp-content/uploads/2013/02/Helicopter-Vect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500702"/>
            <a:ext cx="2257425" cy="1177787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86116" y="1357298"/>
            <a:ext cx="2425700" cy="117951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CC99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18000" rIns="18000"/>
          <a:lstStyle/>
          <a:p>
            <a:pPr algn="r"/>
            <a:r>
              <a:rPr lang="ru-RU" sz="1200" b="1" dirty="0">
                <a:latin typeface="Times New Roman" pitchFamily="18" charset="0"/>
              </a:rPr>
              <a:t>Инфраструктура сопровождения эксплуатации АТ</a:t>
            </a:r>
          </a:p>
          <a:p>
            <a:pPr algn="ctr"/>
            <a:endParaRPr lang="ru-RU" sz="1200" dirty="0">
              <a:latin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</a:endParaRPr>
          </a:p>
          <a:p>
            <a:endParaRPr lang="ru-RU" sz="1200" dirty="0">
              <a:latin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786182" y="1857364"/>
            <a:ext cx="1687512" cy="59055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200" b="1" dirty="0">
                <a:solidFill>
                  <a:srgbClr val="800000"/>
                </a:solidFill>
                <a:latin typeface="Times New Roman" pitchFamily="18" charset="0"/>
              </a:rPr>
              <a:t>Уполномоченные </a:t>
            </a: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Times New Roman" pitchFamily="18" charset="0"/>
              </a:rPr>
              <a:t>органы в ГА</a:t>
            </a:r>
            <a:endParaRPr lang="ru-RU" sz="1200" dirty="0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500298" y="2571744"/>
            <a:ext cx="4000513" cy="3079756"/>
          </a:xfrm>
          <a:prstGeom prst="diamond">
            <a:avLst/>
          </a:prstGeom>
          <a:gradFill rotWithShape="1">
            <a:gsLst>
              <a:gs pos="0">
                <a:srgbClr val="FFCC99"/>
              </a:gs>
              <a:gs pos="50000">
                <a:srgbClr val="CC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endParaRPr lang="ru-RU" sz="1200" b="1" dirty="0">
              <a:latin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ИАС МЛГВС</a:t>
            </a:r>
          </a:p>
          <a:p>
            <a:endParaRPr lang="ru-RU" sz="1200" dirty="0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3357554" y="1785926"/>
            <a:ext cx="300037" cy="333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1200">
                <a:latin typeface="Times New Roman" pitchFamily="18" charset="0"/>
              </a:rPr>
              <a:t>2</a:t>
            </a:r>
            <a:endParaRPr lang="ru-RU" sz="120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500826" y="3500438"/>
            <a:ext cx="2339975" cy="117951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CC99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18000" rIns="18000"/>
          <a:lstStyle/>
          <a:p>
            <a:pPr algn="r"/>
            <a:r>
              <a:rPr lang="ru-RU" sz="1200" b="1" dirty="0">
                <a:latin typeface="Times New Roman" pitchFamily="18" charset="0"/>
              </a:rPr>
              <a:t>Инфраструктура сопровождения эксплуатации АТ</a:t>
            </a:r>
          </a:p>
          <a:p>
            <a:pPr algn="ctr"/>
            <a:endParaRPr lang="ru-RU" sz="1200" dirty="0">
              <a:latin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</a:endParaRPr>
          </a:p>
          <a:p>
            <a:endParaRPr lang="ru-RU" sz="1200" dirty="0">
              <a:latin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072330" y="4071942"/>
            <a:ext cx="1687513" cy="47148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200" b="1">
                <a:solidFill>
                  <a:srgbClr val="800000"/>
                </a:solidFill>
                <a:latin typeface="Times New Roman" pitchFamily="18" charset="0"/>
              </a:rPr>
              <a:t>Эксплуатант ВС</a:t>
            </a:r>
            <a:endParaRPr lang="ru-RU" sz="1200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6572264" y="3857628"/>
            <a:ext cx="298450" cy="3349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1200">
                <a:latin typeface="Times New Roman" pitchFamily="18" charset="0"/>
              </a:rPr>
              <a:t>3</a:t>
            </a:r>
            <a:endParaRPr lang="ru-RU" sz="120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42844" y="3429000"/>
            <a:ext cx="2320925" cy="117951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CC99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r"/>
            <a:r>
              <a:rPr lang="ru-RU" sz="1200" b="1">
                <a:latin typeface="Times New Roman" pitchFamily="18" charset="0"/>
              </a:rPr>
              <a:t>Инфраструктура сопровождения эксплуатации АТ</a:t>
            </a:r>
          </a:p>
          <a:p>
            <a:pPr algn="ctr"/>
            <a:endParaRPr lang="ru-RU" sz="1200">
              <a:latin typeface="Times New Roman" pitchFamily="18" charset="0"/>
            </a:endParaRPr>
          </a:p>
          <a:p>
            <a:pPr algn="ctr"/>
            <a:endParaRPr lang="ru-RU" sz="1200">
              <a:latin typeface="Times New Roman" pitchFamily="18" charset="0"/>
            </a:endParaRPr>
          </a:p>
          <a:p>
            <a:pPr algn="ctr"/>
            <a:endParaRPr lang="ru-RU" sz="1200">
              <a:latin typeface="Times New Roman" pitchFamily="18" charset="0"/>
            </a:endParaRPr>
          </a:p>
          <a:p>
            <a:endParaRPr lang="ru-RU" sz="1200">
              <a:latin typeface="Times New Roman" pitchFamily="18" charset="0"/>
            </a:endParaRPr>
          </a:p>
          <a:p>
            <a:pPr algn="ctr"/>
            <a:endParaRPr lang="ru-RU" sz="1200">
              <a:latin typeface="Times New Roman" pitchFamily="18" charset="0"/>
            </a:endParaRPr>
          </a:p>
          <a:p>
            <a:pPr algn="ctr"/>
            <a:endParaRPr lang="ru-RU" sz="1200">
              <a:latin typeface="Times New Roman" pitchFamily="18" charset="0"/>
            </a:endParaRPr>
          </a:p>
          <a:p>
            <a:pPr algn="ctr"/>
            <a:endParaRPr lang="ru-RU" sz="1200">
              <a:latin typeface="Times New Roman" pitchFamily="18" charset="0"/>
            </a:endParaRPr>
          </a:p>
          <a:p>
            <a:endParaRPr lang="ru-RU" sz="120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71472" y="4071942"/>
            <a:ext cx="1687513" cy="42703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</a:rPr>
              <a:t>Вертолеты России</a:t>
            </a:r>
            <a:endParaRPr lang="ru-RU" sz="1200" dirty="0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214282" y="3929066"/>
            <a:ext cx="300038" cy="333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1200">
                <a:latin typeface="Times New Roman" pitchFamily="18" charset="0"/>
              </a:rPr>
              <a:t>1</a:t>
            </a:r>
            <a:endParaRPr lang="ru-RU" sz="1200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500430" y="3357562"/>
            <a:ext cx="2232025" cy="143986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54000" tIns="10800" rIns="54000" bIns="10800"/>
          <a:lstStyle/>
          <a:p>
            <a:r>
              <a:rPr lang="ru-RU" sz="1200" b="1" dirty="0">
                <a:latin typeface="Times New Roman" pitchFamily="18" charset="0"/>
              </a:rPr>
              <a:t>Основные элементы интегрированной инфраструктуры  ППО:</a:t>
            </a:r>
          </a:p>
          <a:p>
            <a:r>
              <a:rPr lang="ru-RU" sz="1200" b="1" dirty="0">
                <a:latin typeface="Times New Roman" pitchFamily="18" charset="0"/>
              </a:rPr>
              <a:t>-единая информационная среда;</a:t>
            </a:r>
          </a:p>
          <a:p>
            <a:r>
              <a:rPr lang="ru-RU" sz="1200" b="1" dirty="0">
                <a:latin typeface="Times New Roman" pitchFamily="18" charset="0"/>
              </a:rPr>
              <a:t>-единая нормативно- методологическая среда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28992" y="6357958"/>
            <a:ext cx="2120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Воздушное судно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33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538" name="Object 5"/>
          <p:cNvGraphicFramePr>
            <a:graphicFrameLocks noChangeAspect="1"/>
          </p:cNvGraphicFramePr>
          <p:nvPr/>
        </p:nvGraphicFramePr>
        <p:xfrm>
          <a:off x="214313" y="142875"/>
          <a:ext cx="973137" cy="576263"/>
        </p:xfrm>
        <a:graphic>
          <a:graphicData uri="http://schemas.openxmlformats.org/presentationml/2006/ole">
            <p:oleObj spid="_x0000_s65538" name="CorelDRAW" r:id="rId5" imgW="3197880" imgH="1893240" progId="">
              <p:embed/>
            </p:oleObj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357290" y="214290"/>
            <a:ext cx="7596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ИНТЕГРИРОВАННАЯ ИНФРАСТРУКТУРА СИСТЕМЫ ПОСЛЕПРОДАЖНОГО ОБЕСПЕЧЕНИЯ «ВЕРТОЛЕТОВ РОССИИ» НА БАЗЕ ИАС МЛГВС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536" y="1556792"/>
            <a:ext cx="8496300" cy="360362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Количество выявленных неаутентичных и сомнительных компонентов ВС</a:t>
            </a:r>
          </a:p>
        </p:txBody>
      </p:sp>
      <p:pic>
        <p:nvPicPr>
          <p:cNvPr id="22531" name="Диаграмма 8"/>
          <p:cNvPicPr>
            <a:picLocks noChangeArrowheads="1"/>
          </p:cNvPicPr>
          <p:nvPr/>
        </p:nvPicPr>
        <p:blipFill>
          <a:blip r:embed="rId3" cstate="print"/>
          <a:srcRect b="-79"/>
          <a:stretch>
            <a:fillRect/>
          </a:stretch>
        </p:blipFill>
        <p:spPr bwMode="auto">
          <a:xfrm>
            <a:off x="323528" y="1196752"/>
            <a:ext cx="8568308" cy="547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33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43042" y="142852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КОЛИЧЕСТВО ВЫЯВЛЕННЫХ НЕАУТЕНТИЧНЫХ И СОМНИТЕЛЬНЫХ КОМПОНЕНТОВ ВС В ЦЕЛОМ ПО ГРАЖДАНСКОЙ АВИАЦИИ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48129" name="Object 5"/>
          <p:cNvGraphicFramePr>
            <a:graphicFrameLocks noChangeAspect="1"/>
          </p:cNvGraphicFramePr>
          <p:nvPr/>
        </p:nvGraphicFramePr>
        <p:xfrm>
          <a:off x="357158" y="142852"/>
          <a:ext cx="973138" cy="576262"/>
        </p:xfrm>
        <a:graphic>
          <a:graphicData uri="http://schemas.openxmlformats.org/presentationml/2006/ole">
            <p:oleObj spid="_x0000_s48129" name="CorelDRAW" r:id="rId5" imgW="3197880" imgH="1893240" progId="">
              <p:embed/>
            </p:oleObj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3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874" name="Object 5"/>
          <p:cNvGraphicFramePr>
            <a:graphicFrameLocks noChangeAspect="1"/>
          </p:cNvGraphicFramePr>
          <p:nvPr/>
        </p:nvGraphicFramePr>
        <p:xfrm>
          <a:off x="357188" y="142875"/>
          <a:ext cx="973137" cy="576263"/>
        </p:xfrm>
        <a:graphic>
          <a:graphicData uri="http://schemas.openxmlformats.org/presentationml/2006/ole">
            <p:oleObj spid="_x0000_s79874" name="CorelDRAW" r:id="rId5" imgW="3197880" imgH="1893240" progId="">
              <p:embed/>
            </p:oleObj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71604" y="188640"/>
            <a:ext cx="7248868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ОЦЕНКА АУТЕНТИЧНОСТИ  </a:t>
            </a:r>
            <a:r>
              <a:rPr lang="ru-RU" sz="1400" dirty="0">
                <a:solidFill>
                  <a:schemeClr val="bg1"/>
                </a:solidFill>
              </a:rPr>
              <a:t>КОМПОНЕНТОВ  ВС </a:t>
            </a:r>
            <a:r>
              <a:rPr lang="ru-RU" sz="1400" dirty="0" smtClean="0">
                <a:solidFill>
                  <a:schemeClr val="bg1"/>
                </a:solidFill>
              </a:rPr>
              <a:t>В АО  «ВСК»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428596" y="1071546"/>
          <a:ext cx="8282232" cy="5581077"/>
        </p:xfrm>
        <a:graphic>
          <a:graphicData uri="http://schemas.openxmlformats.org/presentationml/2006/ole">
            <p:oleObj spid="_x0000_s79875" name="Документ" r:id="rId6" imgW="10241623" imgH="6941835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1164</Words>
  <Application>Microsoft Office PowerPoint</Application>
  <PresentationFormat>Экран (4:3)</PresentationFormat>
  <Paragraphs>190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Оформление по умолчанию</vt:lpstr>
      <vt:lpstr>CorelDRAW</vt:lpstr>
      <vt:lpstr>Document</vt:lpstr>
      <vt:lpstr>Документ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Количество выявленных неаутентичных и сомнительных компонентов ВС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ГосНИИ ГА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gubanov_ov</dc:creator>
  <cp:lastModifiedBy>sharypov_an</cp:lastModifiedBy>
  <cp:revision>163</cp:revision>
  <dcterms:created xsi:type="dcterms:W3CDTF">2013-02-13T11:34:30Z</dcterms:created>
  <dcterms:modified xsi:type="dcterms:W3CDTF">2016-05-18T12:29:55Z</dcterms:modified>
</cp:coreProperties>
</file>